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4"/>
  </p:notesMasterIdLst>
  <p:handoutMasterIdLst>
    <p:handoutMasterId r:id="rId105"/>
  </p:handoutMasterIdLst>
  <p:sldIdLst>
    <p:sldId id="357" r:id="rId2"/>
    <p:sldId id="260" r:id="rId3"/>
    <p:sldId id="261" r:id="rId4"/>
    <p:sldId id="262"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358"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59" r:id="rId48"/>
    <p:sldId id="304" r:id="rId49"/>
    <p:sldId id="360" r:id="rId50"/>
    <p:sldId id="305" r:id="rId51"/>
    <p:sldId id="361"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08" userDrawn="1">
          <p15:clr>
            <a:srgbClr val="F26B43"/>
          </p15:clr>
        </p15:guide>
        <p15:guide id="2" pos="288" userDrawn="1">
          <p15:clr>
            <a:srgbClr val="F26B43"/>
          </p15:clr>
        </p15:guide>
        <p15:guide id="3" orient="horz" pos="816" userDrawn="1">
          <p15:clr>
            <a:srgbClr val="F26B43"/>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FA3"/>
    <a:srgbClr val="D4EAE4"/>
    <a:srgbClr val="0015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838" autoAdjust="0"/>
    <p:restoredTop sz="86410" autoAdjust="0"/>
  </p:normalViewPr>
  <p:slideViewPr>
    <p:cSldViewPr>
      <p:cViewPr varScale="1">
        <p:scale>
          <a:sx n="76" d="100"/>
          <a:sy n="76" d="100"/>
        </p:scale>
        <p:origin x="1794" y="96"/>
      </p:cViewPr>
      <p:guideLst>
        <p:guide orient="horz" pos="1008"/>
        <p:guide pos="288"/>
        <p:guide orient="horz" pos="816"/>
      </p:guideLst>
    </p:cSldViewPr>
  </p:slideViewPr>
  <p:outlineViewPr>
    <p:cViewPr>
      <p:scale>
        <a:sx n="33" d="100"/>
        <a:sy n="33" d="100"/>
      </p:scale>
      <p:origin x="0" y="59118"/>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54" d="100"/>
          <a:sy n="54" d="100"/>
        </p:scale>
        <p:origin x="1794"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viewProps" Target="viewProp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ableStyles" Target="tableStyle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D8D874E-E9D5-433B-A149-BDF6BFDD40A8}" type="datetimeFigureOut">
              <a:rPr lang="en-US" smtClean="0"/>
              <a:pPr/>
              <a:t>8/14/2019</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0DCAA22-461C-45B4-A301-BFCA580174EF}" type="slidenum">
              <a:rPr lang="en-US" smtClean="0"/>
              <a:pPr/>
              <a:t>‹#›</a:t>
            </a:fld>
            <a:endParaRPr lang="en-US" dirty="0"/>
          </a:p>
        </p:txBody>
      </p:sp>
    </p:spTree>
    <p:extLst>
      <p:ext uri="{BB962C8B-B14F-4D97-AF65-F5344CB8AC3E}">
        <p14:creationId xmlns:p14="http://schemas.microsoft.com/office/powerpoint/2010/main" val="4901922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051F04-9E25-42C3-8BC5-EC2E8469D95E}" type="datetimeFigureOut">
              <a:rPr lang="en-US" smtClean="0"/>
              <a:pPr/>
              <a:t>8/14/2019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3D6722-9B4D-4E29-B226-C325925A8118}" type="slidenum">
              <a:rPr lang="en-US" smtClean="0"/>
              <a:pPr/>
              <a:t>‹#›</a:t>
            </a:fld>
            <a:endParaRPr lang="en-US" dirty="0"/>
          </a:p>
        </p:txBody>
      </p:sp>
    </p:spTree>
    <p:extLst>
      <p:ext uri="{BB962C8B-B14F-4D97-AF65-F5344CB8AC3E}">
        <p14:creationId xmlns:p14="http://schemas.microsoft.com/office/powerpoint/2010/main" val="35295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bwMode="white">
          <a:xfrm>
            <a:off x="0" y="0"/>
            <a:ext cx="9144000" cy="3886200"/>
          </a:xfrm>
          <a:prstGeom prst="rect">
            <a:avLst/>
          </a:prstGeom>
          <a:solidFill>
            <a:srgbClr val="007FA3"/>
          </a:solidFill>
          <a:ln>
            <a:solidFill>
              <a:srgbClr val="007F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685800" y="762000"/>
            <a:ext cx="7772400" cy="2838451"/>
          </a:xfrm>
        </p:spPr>
        <p:txBody>
          <a:bodyPr anchor="b">
            <a:noAutofit/>
          </a:bodyPr>
          <a:lstStyle>
            <a:lvl1pPr algn="l">
              <a:defRPr sz="36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674687" y="3962400"/>
            <a:ext cx="7794626" cy="1752600"/>
          </a:xfrm>
        </p:spPr>
        <p:txBody>
          <a:bodyPr>
            <a:noAutofit/>
          </a:bodyPr>
          <a:lstStyle>
            <a:lvl1pPr marL="0" indent="0" algn="l">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2"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8/14/2019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
        <p:nvSpPr>
          <p:cNvPr id="13" name="TextBox 12"/>
          <p:cNvSpPr txBox="1"/>
          <p:nvPr userDrawn="1"/>
        </p:nvSpPr>
        <p:spPr>
          <a:xfrm>
            <a:off x="1502228" y="6429974"/>
            <a:ext cx="6172200" cy="276999"/>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200" b="0" kern="1200" dirty="0">
                <a:solidFill>
                  <a:schemeClr val="tx1"/>
                </a:solidFill>
                <a:latin typeface="Verdana"/>
                <a:ea typeface="Verdana" panose="020B0604030504040204" pitchFamily="34" charset="0"/>
                <a:cs typeface="Verdana" panose="020B0604030504040204" pitchFamily="34" charset="0"/>
              </a:rPr>
              <a:t>Copyright © 2020 Pearson Canada Inc.</a:t>
            </a:r>
          </a:p>
        </p:txBody>
      </p:sp>
      <p:pic>
        <p:nvPicPr>
          <p:cNvPr id="14" name="Shape 15" descr="Pearson Logo"/>
          <p:cNvPicPr preferRelativeResize="0"/>
          <p:nvPr userDrawn="1"/>
        </p:nvPicPr>
        <p:blipFill rotWithShape="1">
          <a:blip r:embed="rId2" cstate="print">
            <a:alphaModFix/>
          </a:blip>
          <a:srcRect/>
          <a:stretch/>
        </p:blipFill>
        <p:spPr>
          <a:xfrm>
            <a:off x="443972" y="6429709"/>
            <a:ext cx="917999" cy="279914"/>
          </a:xfrm>
          <a:prstGeom prst="rect">
            <a:avLst/>
          </a:prstGeom>
          <a:noFill/>
          <a:ln>
            <a:noFill/>
          </a:ln>
        </p:spPr>
      </p:pic>
      <p:sp>
        <p:nvSpPr>
          <p:cNvPr id="16" name="Slide Number Placeholder 4"/>
          <p:cNvSpPr txBox="1">
            <a:spLocks/>
          </p:cNvSpPr>
          <p:nvPr userDrawn="1"/>
        </p:nvSpPr>
        <p:spPr>
          <a:xfrm>
            <a:off x="7881256" y="6428232"/>
            <a:ext cx="914400" cy="201168"/>
          </a:xfrm>
          <a:prstGeom prst="rect">
            <a:avLst/>
          </a:prstGeo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altLang="en-US" sz="1200" b="0" kern="1200" noProof="0" dirty="0">
                <a:solidFill>
                  <a:schemeClr val="tx1"/>
                </a:solidFill>
                <a:latin typeface="Verdana" pitchFamily="34" charset="0"/>
                <a:ea typeface="Verdana" pitchFamily="34" charset="0"/>
                <a:cs typeface="Verdana" pitchFamily="34" charset="0"/>
              </a:rPr>
              <a:t>2 - </a:t>
            </a:r>
            <a:fld id="{876BFF75-7A20-4B22-803D-E5D1449082FD}" type="slidenum">
              <a:rPr lang="en-US" altLang="en-US" sz="1200" b="0" kern="1200" noProof="0" smtClean="0">
                <a:solidFill>
                  <a:schemeClr val="tx1"/>
                </a:solidFill>
                <a:latin typeface="Verdana" pitchFamily="34" charset="0"/>
                <a:ea typeface="Verdana" pitchFamily="34" charset="0"/>
                <a:cs typeface="Verdana"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altLang="en-US" sz="1200" b="0" kern="1200" noProof="0" dirty="0">
              <a:solidFill>
                <a:schemeClr val="tx1"/>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887980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sp>
        <p:nvSpPr>
          <p:cNvPr id="11" name="Title 10"/>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Text Placeholder 6"/>
          <p:cNvSpPr>
            <a:spLocks noGrp="1"/>
          </p:cNvSpPr>
          <p:nvPr>
            <p:ph type="body" sz="quarter" idx="13" hasCustomPrompt="1"/>
          </p:nvPr>
        </p:nvSpPr>
        <p:spPr>
          <a:xfrm>
            <a:off x="457200" y="903514"/>
            <a:ext cx="8229600" cy="478970"/>
          </a:xfrm>
        </p:spPr>
        <p:txBody>
          <a:bodyPr>
            <a:noAutofit/>
          </a:bodyPr>
          <a:lstStyle>
            <a:lvl1pPr marL="0" indent="0">
              <a:spcBef>
                <a:spcPts val="0"/>
              </a:spcBef>
              <a:buNone/>
              <a:defRPr sz="20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Add edition here</a:t>
            </a:r>
          </a:p>
        </p:txBody>
      </p:sp>
      <p:sp>
        <p:nvSpPr>
          <p:cNvPr id="9" name="Text Placeholder 8"/>
          <p:cNvSpPr>
            <a:spLocks noGrp="1"/>
          </p:cNvSpPr>
          <p:nvPr>
            <p:ph type="body" sz="quarter" idx="14" hasCustomPrompt="1"/>
          </p:nvPr>
        </p:nvSpPr>
        <p:spPr>
          <a:xfrm>
            <a:off x="5029200" y="1447800"/>
            <a:ext cx="3657600" cy="1600199"/>
          </a:xfrm>
        </p:spPr>
        <p:txBody>
          <a:bodyPr anchor="b">
            <a:noAutofit/>
          </a:bodyPr>
          <a:lstStyle>
            <a:lvl1pPr marL="0" indent="0">
              <a:spcBef>
                <a:spcPts val="0"/>
              </a:spcBef>
              <a:buNone/>
              <a:defRPr sz="30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a:t>Chapter ##</a:t>
            </a:r>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sz="2200"/>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a:t>Chapter title</a:t>
            </a:r>
          </a:p>
        </p:txBody>
      </p:sp>
      <p:sp>
        <p:nvSpPr>
          <p:cNvPr id="16" name="Footer Placeholder 2"/>
          <p:cNvSpPr>
            <a:spLocks noGrp="1"/>
          </p:cNvSpPr>
          <p:nvPr>
            <p:ph type="ftr" sz="quarter" idx="10"/>
          </p:nvPr>
        </p:nvSpPr>
        <p:spPr>
          <a:xfrm>
            <a:off x="93969" y="6165337"/>
            <a:ext cx="8595360" cy="235463"/>
          </a:xfrm>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8/14/2019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pic>
        <p:nvPicPr>
          <p:cNvPr id="12" name="Shape 15" descr="Pearson Logo"/>
          <p:cNvPicPr preferRelativeResize="0"/>
          <p:nvPr userDrawn="1"/>
        </p:nvPicPr>
        <p:blipFill rotWithShape="1">
          <a:blip r:embed="rId2" cstate="print">
            <a:alphaModFix/>
          </a:blip>
          <a:srcRect/>
          <a:stretch/>
        </p:blipFill>
        <p:spPr>
          <a:xfrm>
            <a:off x="443972" y="6429709"/>
            <a:ext cx="917999" cy="279914"/>
          </a:xfrm>
          <a:prstGeom prst="rect">
            <a:avLst/>
          </a:prstGeom>
          <a:noFill/>
          <a:ln>
            <a:noFill/>
          </a:ln>
        </p:spPr>
      </p:pic>
      <p:sp>
        <p:nvSpPr>
          <p:cNvPr id="13" name="Slide Number Placeholder 4"/>
          <p:cNvSpPr txBox="1">
            <a:spLocks/>
          </p:cNvSpPr>
          <p:nvPr userDrawn="1"/>
        </p:nvSpPr>
        <p:spPr>
          <a:xfrm>
            <a:off x="7881256" y="6428232"/>
            <a:ext cx="914400" cy="201168"/>
          </a:xfrm>
          <a:prstGeom prst="rect">
            <a:avLst/>
          </a:prstGeo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altLang="en-US" sz="1200" b="0" kern="1200" noProof="0" dirty="0">
                <a:solidFill>
                  <a:schemeClr val="tx1"/>
                </a:solidFill>
                <a:latin typeface="Verdana" pitchFamily="34" charset="0"/>
                <a:ea typeface="Verdana" pitchFamily="34" charset="0"/>
                <a:cs typeface="Verdana" pitchFamily="34" charset="0"/>
              </a:rPr>
              <a:t>2 - </a:t>
            </a:r>
            <a:fld id="{876BFF75-7A20-4B22-803D-E5D1449082FD}" type="slidenum">
              <a:rPr lang="en-US" altLang="en-US" sz="1200" b="0" kern="1200" noProof="0" smtClean="0">
                <a:solidFill>
                  <a:schemeClr val="tx1"/>
                </a:solidFill>
                <a:latin typeface="Verdana" pitchFamily="34" charset="0"/>
                <a:ea typeface="Verdana" pitchFamily="34" charset="0"/>
                <a:cs typeface="Verdana"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altLang="en-US" sz="1200" b="0" kern="1200" noProof="0" dirty="0">
              <a:solidFill>
                <a:schemeClr val="tx1"/>
              </a:solidFill>
              <a:latin typeface="Verdana" pitchFamily="34" charset="0"/>
              <a:ea typeface="Verdana" pitchFamily="34" charset="0"/>
              <a:cs typeface="Verdana" pitchFamily="34" charset="0"/>
            </a:endParaRPr>
          </a:p>
        </p:txBody>
      </p:sp>
      <p:sp>
        <p:nvSpPr>
          <p:cNvPr id="15" name="TextBox 14"/>
          <p:cNvSpPr txBox="1"/>
          <p:nvPr userDrawn="1"/>
        </p:nvSpPr>
        <p:spPr>
          <a:xfrm>
            <a:off x="1502228" y="6429974"/>
            <a:ext cx="6172200" cy="276999"/>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200" b="0" kern="1200" dirty="0">
                <a:solidFill>
                  <a:schemeClr val="tx1"/>
                </a:solidFill>
                <a:latin typeface="Verdana"/>
                <a:ea typeface="Verdana" panose="020B0604030504040204" pitchFamily="34" charset="0"/>
                <a:cs typeface="Verdana" panose="020B0604030504040204" pitchFamily="34" charset="0"/>
              </a:rPr>
              <a:t>Copyright © 2020 Pearson Canada Inc.</a:t>
            </a:r>
          </a:p>
        </p:txBody>
      </p:sp>
    </p:spTree>
    <p:extLst>
      <p:ext uri="{BB962C8B-B14F-4D97-AF65-F5344CB8AC3E}">
        <p14:creationId xmlns:p14="http://schemas.microsoft.com/office/powerpoint/2010/main" val="29810628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Learning Objectives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Learning Objectives Placeholder 6"/>
          <p:cNvSpPr>
            <a:spLocks noGrp="1"/>
          </p:cNvSpPr>
          <p:nvPr>
            <p:ph type="body" sz="quarter" idx="13" hasCustomPrompt="1"/>
          </p:nvPr>
        </p:nvSpPr>
        <p:spPr>
          <a:xfrm>
            <a:off x="457200" y="816430"/>
            <a:ext cx="8229600" cy="402770"/>
          </a:xfrm>
        </p:spPr>
        <p:txBody>
          <a:bodyPr>
            <a:noAutofit/>
          </a:bodyPr>
          <a:lstStyle>
            <a:lvl1pPr marL="0" indent="0">
              <a:spcBef>
                <a:spcPts val="0"/>
              </a:spcBef>
              <a:buNone/>
              <a:defRPr sz="16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Click to add Learning Objective(s)</a:t>
            </a:r>
          </a:p>
        </p:txBody>
      </p:sp>
      <p:sp>
        <p:nvSpPr>
          <p:cNvPr id="9" name="Content Placeholder 8"/>
          <p:cNvSpPr>
            <a:spLocks noGrp="1"/>
          </p:cNvSpPr>
          <p:nvPr>
            <p:ph sz="quarter" idx="14"/>
          </p:nvPr>
        </p:nvSpPr>
        <p:spPr>
          <a:xfrm>
            <a:off x="457200" y="1600200"/>
            <a:ext cx="8229600" cy="4525963"/>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2" name="Footer Placeholder 2"/>
          <p:cNvSpPr>
            <a:spLocks noGrp="1"/>
          </p:cNvSpPr>
          <p:nvPr>
            <p:ph type="ftr" sz="quarter" idx="10"/>
          </p:nvPr>
        </p:nvSpPr>
        <p:spPr>
          <a:xfrm>
            <a:off x="93969" y="6172200"/>
            <a:ext cx="8595360" cy="235463"/>
          </a:xfrm>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8/14/2019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1524630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a:buClr>
                <a:srgbClr val="007FA3"/>
              </a:buClr>
              <a:buSzPct val="100000"/>
              <a:defRPr sz="2800"/>
            </a:lvl1pPr>
            <a:lvl2pPr>
              <a:buClr>
                <a:srgbClr val="007FA3"/>
              </a:buClr>
              <a:defRPr sz="2400"/>
            </a:lvl2pPr>
            <a:lvl3pPr>
              <a:buClr>
                <a:srgbClr val="007FA3"/>
              </a:buClr>
              <a:defRPr sz="2000"/>
            </a:lvl3pPr>
            <a:lvl4pPr>
              <a:buClr>
                <a:srgbClr val="007FA3"/>
              </a:buClr>
              <a:defRPr sz="2000"/>
            </a:lvl4pPr>
            <a:lvl5pPr>
              <a:buClr>
                <a:srgbClr val="007FA3"/>
              </a:buClr>
              <a:defRPr sz="2000"/>
            </a:lvl5pPr>
            <a:lvl6pPr>
              <a:buClr>
                <a:srgbClr val="007FA3"/>
              </a:buClr>
              <a:defRPr sz="2000"/>
            </a:lvl6pPr>
            <a:lvl7pPr>
              <a:buClr>
                <a:srgbClr val="007FA3"/>
              </a:buClr>
              <a:defRPr sz="2000"/>
            </a:lvl7pPr>
            <a:lvl8pPr>
              <a:buClr>
                <a:srgbClr val="007FA3"/>
              </a:buClr>
              <a:defRPr sz="2000"/>
            </a:lvl8pPr>
            <a:lvl9pPr>
              <a:buClr>
                <a:srgbClr val="007FA3"/>
              </a:buCl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6" name="Footer Placeholder 4"/>
          <p:cNvSpPr>
            <a:spLocks noGrp="1"/>
          </p:cNvSpPr>
          <p:nvPr>
            <p:ph type="ftr" sz="quarter" idx="11"/>
          </p:nvPr>
        </p:nvSpPr>
        <p:spPr>
          <a:xfrm>
            <a:off x="93969" y="6172200"/>
            <a:ext cx="8595360" cy="235463"/>
          </a:xfrm>
        </p:spPr>
        <p:txBody>
          <a:bodyPr/>
          <a:lstStyle/>
          <a:p>
            <a:endParaRPr lang="en-US" dirty="0"/>
          </a:p>
        </p:txBody>
      </p:sp>
      <p:sp>
        <p:nvSpPr>
          <p:cNvPr id="9" name="Date Placeholder 3"/>
          <p:cNvSpPr>
            <a:spLocks noGrp="1"/>
          </p:cNvSpPr>
          <p:nvPr>
            <p:ph type="dt" sz="half" idx="10"/>
          </p:nvPr>
        </p:nvSpPr>
        <p:spPr>
          <a:xfrm>
            <a:off x="6335713" y="113072"/>
            <a:ext cx="2133600" cy="182880"/>
          </a:xfrm>
        </p:spPr>
        <p:txBody>
          <a:bodyPr/>
          <a:lstStyle/>
          <a:p>
            <a:fld id="{A9DF6EFB-3F44-496C-A842-1E0B3D3B975A}" type="datetimeFigureOut">
              <a:rPr lang="en-US" smtClean="0"/>
              <a:pPr/>
              <a:t>8/14/2019</a:t>
            </a:fld>
            <a:endParaRPr lang="en-US" dirty="0"/>
          </a:p>
        </p:txBody>
      </p:sp>
      <p:sp>
        <p:nvSpPr>
          <p:cNvPr id="10" name="Slide Number Placeholder 5"/>
          <p:cNvSpPr>
            <a:spLocks noGrp="1"/>
          </p:cNvSpPr>
          <p:nvPr>
            <p:ph type="sldNum" sz="quarter" idx="12"/>
          </p:nvPr>
        </p:nvSpPr>
        <p:spPr>
          <a:xfrm>
            <a:off x="8469312" y="113072"/>
            <a:ext cx="551783" cy="182880"/>
          </a:xfrm>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210909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marL="118872" indent="-118872">
              <a:buClr>
                <a:srgbClr val="007FA3"/>
              </a:buClr>
              <a:buSzPct val="25000"/>
              <a:defRPr lang="en-US" sz="2800" kern="1200" dirty="0">
                <a:solidFill>
                  <a:schemeClr val="tx1"/>
                </a:solidFill>
                <a:latin typeface="+mn-lt"/>
                <a:ea typeface="+mn-ea"/>
                <a:cs typeface="+mn-cs"/>
              </a:defRPr>
            </a:lvl1pPr>
            <a:lvl2pPr marL="569913" indent="-285750">
              <a:buClr>
                <a:srgbClr val="007FA3"/>
              </a:buClr>
              <a:defRPr lang="en-US" sz="2400" kern="1200" dirty="0">
                <a:solidFill>
                  <a:schemeClr val="tx1"/>
                </a:solidFill>
                <a:latin typeface="+mn-lt"/>
                <a:ea typeface="+mn-ea"/>
                <a:cs typeface="+mn-cs"/>
              </a:defRPr>
            </a:lvl2pPr>
            <a:lvl3pPr>
              <a:buClr>
                <a:srgbClr val="007FA3"/>
              </a:buClr>
              <a:defRPr sz="2000"/>
            </a:lvl3pPr>
            <a:lvl4pPr>
              <a:buClr>
                <a:srgbClr val="007FA3"/>
              </a:buClr>
              <a:defRPr sz="2000"/>
            </a:lvl4pPr>
            <a:lvl5pPr>
              <a:buClr>
                <a:srgbClr val="007FA3"/>
              </a:buClr>
              <a:defRPr sz="2000"/>
            </a:lvl5pPr>
            <a:lvl6pPr>
              <a:buClr>
                <a:srgbClr val="007FA3"/>
              </a:buClr>
              <a:defRPr sz="2000"/>
            </a:lvl6pPr>
            <a:lvl7pPr>
              <a:buClr>
                <a:srgbClr val="007FA3"/>
              </a:buClr>
              <a:defRPr sz="2000"/>
            </a:lvl7pPr>
            <a:lvl8pPr>
              <a:buClr>
                <a:srgbClr val="007FA3"/>
              </a:buClr>
              <a:defRPr sz="2000"/>
            </a:lvl8pPr>
            <a:lvl9pPr>
              <a:buClr>
                <a:srgbClr val="007FA3"/>
              </a:buClr>
              <a:defRPr sz="2000"/>
            </a:lvl9pPr>
          </a:lstStyle>
          <a:p>
            <a:pPr marL="256032" lvl="0" indent="-256032" algn="l" defTabSz="914400" rtl="0" eaLnBrk="1" latinLnBrk="0" hangingPunct="1">
              <a:spcBef>
                <a:spcPts val="1500"/>
              </a:spcBef>
              <a:buClr>
                <a:srgbClr val="007FA3"/>
              </a:buClr>
              <a:buSzPct val="100000"/>
              <a:buFont typeface="Arial" panose="020B0604020202020204" pitchFamily="34" charset="0"/>
              <a:buChar char="•"/>
            </a:pPr>
            <a:r>
              <a:rPr lang="en-US" dirty="0"/>
              <a:t>Click to edit Master text styles</a:t>
            </a:r>
          </a:p>
          <a:p>
            <a:pPr marL="742950" lvl="1" indent="-285750" algn="l" defTabSz="914400" rtl="0" eaLnBrk="1" latinLnBrk="0" hangingPunct="1">
              <a:spcBef>
                <a:spcPts val="600"/>
              </a:spcBef>
              <a:buClr>
                <a:srgbClr val="007FA3"/>
              </a:buClr>
              <a:buFont typeface="Arial" panose="020B0604020202020204" pitchFamily="34" charset="0"/>
              <a:buChar char="–"/>
            </a:pPr>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0"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8/14/2019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275200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Figure + Caption">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7200" y="228600"/>
            <a:ext cx="8229600" cy="1066800"/>
          </a:xfrm>
        </p:spPr>
        <p:txBody>
          <a:bodyPr anchor="t"/>
          <a:lstStyle>
            <a:lvl1pPr>
              <a:defRPr sz="3400">
                <a:solidFill>
                  <a:srgbClr val="007FA3"/>
                </a:solidFill>
              </a:defRPr>
            </a:lvl1pPr>
          </a:lstStyle>
          <a:p>
            <a:r>
              <a:rPr lang="en-US" dirty="0"/>
              <a:t>Click to add figure number and title</a:t>
            </a:r>
          </a:p>
        </p:txBody>
      </p:sp>
      <p:sp>
        <p:nvSpPr>
          <p:cNvPr id="10" name="Text Placeholder 9"/>
          <p:cNvSpPr>
            <a:spLocks noGrp="1"/>
          </p:cNvSpPr>
          <p:nvPr>
            <p:ph type="body" sz="quarter" idx="13" hasCustomPrompt="1"/>
          </p:nvPr>
        </p:nvSpPr>
        <p:spPr>
          <a:xfrm>
            <a:off x="457200" y="5368160"/>
            <a:ext cx="8229600" cy="916856"/>
          </a:xfrm>
        </p:spPr>
        <p:txBody>
          <a:bodyPr anchor="b"/>
          <a:lstStyle>
            <a:lvl1pPr marL="0" indent="0">
              <a:spcBef>
                <a:spcPts val="0"/>
              </a:spcBef>
              <a:buNone/>
              <a:defRPr sz="8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vl6pPr marL="0" indent="0">
              <a:spcBef>
                <a:spcPts val="0"/>
              </a:spcBef>
              <a:buNone/>
              <a:defRPr sz="1600"/>
            </a:lvl6pPr>
            <a:lvl7pPr marL="0" indent="0">
              <a:spcBef>
                <a:spcPts val="0"/>
              </a:spcBef>
              <a:buNone/>
              <a:defRPr sz="1600"/>
            </a:lvl7pPr>
            <a:lvl8pPr marL="0" indent="0">
              <a:spcBef>
                <a:spcPts val="0"/>
              </a:spcBef>
              <a:buNone/>
              <a:defRPr sz="1600"/>
            </a:lvl8pPr>
            <a:lvl9pPr marL="0" indent="0">
              <a:spcBef>
                <a:spcPts val="0"/>
              </a:spcBef>
              <a:buNone/>
              <a:defRPr sz="1600"/>
            </a:lvl9pPr>
          </a:lstStyle>
          <a:p>
            <a:pPr lvl="0"/>
            <a:r>
              <a:rPr lang="en-US" dirty="0"/>
              <a:t>Click to add caption</a:t>
            </a:r>
          </a:p>
        </p:txBody>
      </p:sp>
      <p:sp>
        <p:nvSpPr>
          <p:cNvPr id="11" name="Footer Placeholder 2"/>
          <p:cNvSpPr>
            <a:spLocks noGrp="1"/>
          </p:cNvSpPr>
          <p:nvPr>
            <p:ph type="ftr" sz="quarter" idx="11"/>
          </p:nvPr>
        </p:nvSpPr>
        <p:spPr>
          <a:xfrm>
            <a:off x="93969" y="6172200"/>
            <a:ext cx="8595360" cy="235463"/>
          </a:xfrm>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A9DF6EFB-3F44-496C-A842-1E0B3D3B975A}" type="datetimeFigureOut">
              <a:rPr lang="en-US" smtClean="0"/>
              <a:pPr/>
              <a:t>8/14/2019</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sp>
        <p:nvSpPr>
          <p:cNvPr id="13" name="TextBox 12"/>
          <p:cNvSpPr txBox="1"/>
          <p:nvPr userDrawn="1"/>
        </p:nvSpPr>
        <p:spPr>
          <a:xfrm>
            <a:off x="1502228" y="6429974"/>
            <a:ext cx="6172200" cy="276999"/>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200" b="0" kern="1200" dirty="0">
                <a:solidFill>
                  <a:schemeClr val="tx1"/>
                </a:solidFill>
                <a:latin typeface="Verdana"/>
                <a:ea typeface="Verdana" panose="020B0604030504040204" pitchFamily="34" charset="0"/>
                <a:cs typeface="Verdana" panose="020B0604030504040204" pitchFamily="34" charset="0"/>
              </a:rPr>
              <a:t>Copyright © 2020 Pearson Canada Inc.</a:t>
            </a:r>
          </a:p>
        </p:txBody>
      </p:sp>
      <p:pic>
        <p:nvPicPr>
          <p:cNvPr id="14" name="Shape 15" descr="Pearson Logo"/>
          <p:cNvPicPr preferRelativeResize="0"/>
          <p:nvPr userDrawn="1"/>
        </p:nvPicPr>
        <p:blipFill rotWithShape="1">
          <a:blip r:embed="rId2" cstate="print">
            <a:alphaModFix/>
          </a:blip>
          <a:srcRect/>
          <a:stretch/>
        </p:blipFill>
        <p:spPr>
          <a:xfrm>
            <a:off x="443972" y="6429709"/>
            <a:ext cx="917999" cy="279914"/>
          </a:xfrm>
          <a:prstGeom prst="rect">
            <a:avLst/>
          </a:prstGeom>
          <a:noFill/>
          <a:ln>
            <a:noFill/>
          </a:ln>
        </p:spPr>
      </p:pic>
      <p:sp>
        <p:nvSpPr>
          <p:cNvPr id="15" name="Slide Number Placeholder 4"/>
          <p:cNvSpPr txBox="1">
            <a:spLocks/>
          </p:cNvSpPr>
          <p:nvPr userDrawn="1"/>
        </p:nvSpPr>
        <p:spPr>
          <a:xfrm>
            <a:off x="7881256" y="6428232"/>
            <a:ext cx="914400" cy="201168"/>
          </a:xfrm>
          <a:prstGeom prst="rect">
            <a:avLst/>
          </a:prstGeo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altLang="en-US" sz="1200" b="0" kern="1200" noProof="0" dirty="0">
                <a:solidFill>
                  <a:schemeClr val="tx1"/>
                </a:solidFill>
                <a:latin typeface="Verdana" pitchFamily="34" charset="0"/>
                <a:ea typeface="Verdana" pitchFamily="34" charset="0"/>
                <a:cs typeface="Verdana" pitchFamily="34" charset="0"/>
              </a:rPr>
              <a:t>2 - </a:t>
            </a:r>
            <a:fld id="{876BFF75-7A20-4B22-803D-E5D1449082FD}" type="slidenum">
              <a:rPr lang="en-US" altLang="en-US" sz="1200" b="0" kern="1200" noProof="0" smtClean="0">
                <a:solidFill>
                  <a:schemeClr val="tx1"/>
                </a:solidFill>
                <a:latin typeface="Verdana" pitchFamily="34" charset="0"/>
                <a:ea typeface="Verdana" pitchFamily="34" charset="0"/>
                <a:cs typeface="Verdana"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altLang="en-US" sz="1200" b="0" kern="1200" noProof="0" dirty="0">
              <a:solidFill>
                <a:schemeClr val="tx1"/>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22037960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457200" y="1600200"/>
            <a:ext cx="8229600" cy="2163763"/>
          </a:xfrm>
        </p:spPr>
        <p:txBody>
          <a:bodyPr/>
          <a:lstStyle>
            <a:lvl1pPr>
              <a:defRPr sz="2800"/>
            </a:lvl1pPr>
            <a:lvl2pPr>
              <a:defRPr sz="2400"/>
            </a:lvl2pPr>
            <a:lvl3pPr>
              <a:defRPr sz="2000"/>
            </a:lvl3pPr>
            <a:lvl4pPr>
              <a:defRPr sz="2000"/>
            </a:lvl4pPr>
            <a:lvl5pPr>
              <a:defRPr sz="20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3962400"/>
            <a:ext cx="8229600" cy="2163763"/>
          </a:xfrm>
        </p:spPr>
        <p:txBody>
          <a:bodyPr/>
          <a:lstStyle>
            <a:lvl1pPr>
              <a:defRPr sz="2800"/>
            </a:lvl1pPr>
            <a:lvl2pPr>
              <a:defRPr sz="2400"/>
            </a:lvl2pPr>
            <a:lvl3pPr>
              <a:defRPr sz="2000"/>
            </a:lvl3pPr>
            <a:lvl4pPr>
              <a:defRPr sz="2000"/>
            </a:lvl4pPr>
            <a:lvl5pPr>
              <a:defRPr sz="20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8/14/2019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154799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447800"/>
            <a:ext cx="7772400" cy="2152651"/>
          </a:xfrm>
        </p:spPr>
        <p:txBody>
          <a:bodyPr anchor="b">
            <a:noAutofit/>
          </a:bodyPr>
          <a:lstStyle>
            <a:lvl1pPr algn="l">
              <a:defRPr sz="3400" b="1" cap="none" baseline="0">
                <a:solidFill>
                  <a:srgbClr val="007FA3"/>
                </a:solidFill>
              </a:defRPr>
            </a:lvl1pPr>
          </a:lstStyle>
          <a:p>
            <a:r>
              <a:rPr lang="en-US" dirty="0"/>
              <a:t>Click to edit Master title style</a:t>
            </a:r>
          </a:p>
        </p:txBody>
      </p:sp>
      <p:sp>
        <p:nvSpPr>
          <p:cNvPr id="3" name="Text Placeholder 2"/>
          <p:cNvSpPr>
            <a:spLocks noGrp="1"/>
          </p:cNvSpPr>
          <p:nvPr>
            <p:ph type="body" idx="1"/>
          </p:nvPr>
        </p:nvSpPr>
        <p:spPr>
          <a:xfrm>
            <a:off x="674687" y="3962400"/>
            <a:ext cx="7794627" cy="1752600"/>
          </a:xfrm>
        </p:spPr>
        <p:txBody>
          <a:bodyPr anchor="t">
            <a:noAutofit/>
          </a:bodyPr>
          <a:lstStyle>
            <a:lvl1pPr marL="0" indent="0">
              <a:spcBef>
                <a:spcPts val="0"/>
              </a:spcBef>
              <a:buNone/>
              <a:defRPr sz="2400">
                <a:solidFill>
                  <a:srgbClr val="007FA3"/>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9"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8/14/2019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7547041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Click to edit Master title style</a:t>
            </a:r>
          </a:p>
        </p:txBody>
      </p:sp>
      <p:sp>
        <p:nvSpPr>
          <p:cNvPr id="9" name="Footer Placeholder 3"/>
          <p:cNvSpPr>
            <a:spLocks noGrp="1"/>
          </p:cNvSpPr>
          <p:nvPr>
            <p:ph type="ftr" sz="quarter" idx="11"/>
          </p:nvPr>
        </p:nvSpPr>
        <p:spPr>
          <a:xfrm>
            <a:off x="93969" y="6172200"/>
            <a:ext cx="8595360" cy="235463"/>
          </a:xfrm>
        </p:spPr>
        <p:txBody>
          <a:bodyPr/>
          <a:lstStyle/>
          <a:p>
            <a:endParaRPr lang="en-US" dirty="0"/>
          </a:p>
        </p:txBody>
      </p:sp>
      <p:sp>
        <p:nvSpPr>
          <p:cNvPr id="3" name="Date Placeholder 2"/>
          <p:cNvSpPr>
            <a:spLocks noGrp="1"/>
          </p:cNvSpPr>
          <p:nvPr>
            <p:ph type="dt" sz="half" idx="10"/>
          </p:nvPr>
        </p:nvSpPr>
        <p:spPr/>
        <p:txBody>
          <a:bodyPr/>
          <a:lstStyle/>
          <a:p>
            <a:fld id="{A9DF6EFB-3F44-496C-A842-1E0B3D3B975A}" type="datetimeFigureOut">
              <a:rPr lang="en-US" smtClean="0"/>
              <a:pPr/>
              <a:t>8/14/2019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8551265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8" name="Footer Placeholder 2"/>
          <p:cNvSpPr>
            <a:spLocks noGrp="1"/>
          </p:cNvSpPr>
          <p:nvPr>
            <p:ph type="ftr" sz="quarter" idx="11"/>
          </p:nvPr>
        </p:nvSpPr>
        <p:spPr>
          <a:xfrm>
            <a:off x="93969" y="6172200"/>
            <a:ext cx="8595360" cy="235463"/>
          </a:xfrm>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A9DF6EFB-3F44-496C-A842-1E0B3D3B975A}" type="datetimeFigureOut">
              <a:rPr lang="en-US" smtClean="0"/>
              <a:pPr/>
              <a:t>8/14/2019</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sp>
        <p:nvSpPr>
          <p:cNvPr id="10" name="TextBox 9"/>
          <p:cNvSpPr txBox="1"/>
          <p:nvPr userDrawn="1"/>
        </p:nvSpPr>
        <p:spPr>
          <a:xfrm>
            <a:off x="1502228" y="6429974"/>
            <a:ext cx="6172200" cy="276999"/>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200" b="0" kern="1200" dirty="0">
                <a:solidFill>
                  <a:schemeClr val="tx1"/>
                </a:solidFill>
                <a:latin typeface="Verdana"/>
                <a:ea typeface="Verdana" panose="020B0604030504040204" pitchFamily="34" charset="0"/>
                <a:cs typeface="Verdana" panose="020B0604030504040204" pitchFamily="34" charset="0"/>
              </a:rPr>
              <a:t>Copyright © 2020 Pearson Canada Inc.</a:t>
            </a:r>
          </a:p>
        </p:txBody>
      </p:sp>
      <p:pic>
        <p:nvPicPr>
          <p:cNvPr id="11" name="Shape 15" descr="Pearson Logo"/>
          <p:cNvPicPr preferRelativeResize="0"/>
          <p:nvPr userDrawn="1"/>
        </p:nvPicPr>
        <p:blipFill rotWithShape="1">
          <a:blip r:embed="rId2" cstate="print">
            <a:alphaModFix/>
          </a:blip>
          <a:srcRect/>
          <a:stretch/>
        </p:blipFill>
        <p:spPr>
          <a:xfrm>
            <a:off x="443972" y="6429709"/>
            <a:ext cx="917999" cy="279914"/>
          </a:xfrm>
          <a:prstGeom prst="rect">
            <a:avLst/>
          </a:prstGeom>
          <a:noFill/>
          <a:ln>
            <a:noFill/>
          </a:ln>
        </p:spPr>
      </p:pic>
      <p:sp>
        <p:nvSpPr>
          <p:cNvPr id="12" name="Slide Number Placeholder 4"/>
          <p:cNvSpPr txBox="1">
            <a:spLocks/>
          </p:cNvSpPr>
          <p:nvPr userDrawn="1"/>
        </p:nvSpPr>
        <p:spPr>
          <a:xfrm>
            <a:off x="7881256" y="6428232"/>
            <a:ext cx="914400" cy="201168"/>
          </a:xfrm>
          <a:prstGeom prst="rect">
            <a:avLst/>
          </a:prstGeo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altLang="en-US" sz="1200" b="0" kern="1200" noProof="0" dirty="0">
                <a:solidFill>
                  <a:schemeClr val="tx1"/>
                </a:solidFill>
                <a:latin typeface="Verdana" pitchFamily="34" charset="0"/>
                <a:ea typeface="Verdana" pitchFamily="34" charset="0"/>
                <a:cs typeface="Verdana" pitchFamily="34" charset="0"/>
              </a:rPr>
              <a:t>2 - </a:t>
            </a:r>
            <a:fld id="{876BFF75-7A20-4B22-803D-E5D1449082FD}" type="slidenum">
              <a:rPr lang="en-US" altLang="en-US" sz="1200" b="0" kern="1200" noProof="0" smtClean="0">
                <a:solidFill>
                  <a:schemeClr val="tx1"/>
                </a:solidFill>
                <a:latin typeface="Verdana" pitchFamily="34" charset="0"/>
                <a:ea typeface="Verdana" pitchFamily="34" charset="0"/>
                <a:cs typeface="Verdana"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altLang="en-US" sz="1200" b="0" kern="1200" noProof="0" dirty="0">
              <a:solidFill>
                <a:schemeClr val="tx1"/>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37111366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9456"/>
            <a:ext cx="8229600" cy="1097280"/>
          </a:xfrm>
        </p:spPr>
        <p:txBody>
          <a:bodyPr/>
          <a:lstStyle/>
          <a:p>
            <a:r>
              <a:rPr lang="en-US" dirty="0"/>
              <a:t>Click to edit Master title style</a:t>
            </a:r>
          </a:p>
        </p:txBody>
      </p:sp>
      <p:sp>
        <p:nvSpPr>
          <p:cNvPr id="16" name="Text Placeholder 15"/>
          <p:cNvSpPr>
            <a:spLocks noGrp="1"/>
          </p:cNvSpPr>
          <p:nvPr>
            <p:ph type="body" sz="quarter" idx="18"/>
          </p:nvPr>
        </p:nvSpPr>
        <p:spPr>
          <a:xfrm>
            <a:off x="457200" y="1457450"/>
            <a:ext cx="8229600"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2"/>
          <p:cNvSpPr>
            <a:spLocks noGrp="1"/>
          </p:cNvSpPr>
          <p:nvPr>
            <p:ph type="body" idx="1" hasCustomPrompt="1"/>
          </p:nvPr>
        </p:nvSpPr>
        <p:spPr>
          <a:xfrm>
            <a:off x="457200" y="1599180"/>
            <a:ext cx="2560320" cy="1463040"/>
          </a:xfrm>
          <a:solidFill>
            <a:srgbClr val="C5F3FF"/>
          </a:solidFill>
          <a:ln>
            <a:solidFill>
              <a:srgbClr val="007FA3"/>
            </a:solidFill>
          </a:ln>
        </p:spPr>
        <p:txBody>
          <a:bodyPr lIns="91440" tIns="91440" rIns="91440" bIns="91440" anchor="ctr" anchorCtr="0"/>
          <a:lstStyle>
            <a:lvl1pPr marL="0" indent="0" algn="ctr">
              <a:buFont typeface="Arial" pitchFamily="34" charse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
        <p:nvSpPr>
          <p:cNvPr id="4" name="Content Placeholder 3"/>
          <p:cNvSpPr>
            <a:spLocks noGrp="1"/>
          </p:cNvSpPr>
          <p:nvPr>
            <p:ph sz="half" idx="2" hasCustomPrompt="1"/>
          </p:nvPr>
        </p:nvSpPr>
        <p:spPr>
          <a:xfrm>
            <a:off x="3291114" y="1601940"/>
            <a:ext cx="2560320" cy="1463040"/>
          </a:xfrm>
          <a:solidFill>
            <a:srgbClr val="C5F3FF"/>
          </a:solidFill>
          <a:ln>
            <a:solidFill>
              <a:srgbClr val="007FA3"/>
            </a:solidFill>
          </a:ln>
        </p:spPr>
        <p:txBody>
          <a:bodyPr lIns="91440" tIns="91440" rIns="91440" bIns="91440" anchor="ctr" anchorCtr="0"/>
          <a:lstStyle>
            <a:lvl1pPr algn="ctr">
              <a:buNone/>
              <a:defRPr sz="2200"/>
            </a:lvl1pPr>
            <a:lvl2pPr>
              <a:buNone/>
              <a:defRPr/>
            </a:lvl2pPr>
            <a:lvl3pPr>
              <a:buNone/>
              <a:defRPr/>
            </a:lvl3pPr>
            <a:lvl4pPr>
              <a:buNone/>
              <a:defRPr/>
            </a:lvl4pPr>
            <a:lvl5pPr>
              <a:buNone/>
              <a:defRPr/>
            </a:lvl5pPr>
          </a:lstStyle>
          <a:p>
            <a:pPr lvl="0"/>
            <a:r>
              <a:rPr lang="en-US" dirty="0"/>
              <a:t>Text</a:t>
            </a:r>
          </a:p>
        </p:txBody>
      </p:sp>
      <p:sp>
        <p:nvSpPr>
          <p:cNvPr id="5" name="Text Placeholder 4"/>
          <p:cNvSpPr>
            <a:spLocks noGrp="1"/>
          </p:cNvSpPr>
          <p:nvPr>
            <p:ph type="body" sz="quarter" idx="3" hasCustomPrompt="1"/>
          </p:nvPr>
        </p:nvSpPr>
        <p:spPr>
          <a:xfrm>
            <a:off x="6126480" y="1599180"/>
            <a:ext cx="2560320" cy="1463040"/>
          </a:xfrm>
          <a:solidFill>
            <a:srgbClr val="C5F3FF"/>
          </a:solidFill>
          <a:ln>
            <a:solidFill>
              <a:srgbClr val="007FA3"/>
            </a:solidFill>
          </a:ln>
        </p:spPr>
        <p:txBody>
          <a:bodyPr lIns="91440" tIns="91440" rIns="91440" bIns="91440" anchor="ctr" anchorCtr="0"/>
          <a:lstStyle>
            <a:lvl1pPr marL="0" indent="0" algn="ctr">
              <a:buFont typeface="Arial" pitchFamily="34" charse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
        <p:nvSpPr>
          <p:cNvPr id="6" name="Content Placeholder 5"/>
          <p:cNvSpPr>
            <a:spLocks noGrp="1"/>
          </p:cNvSpPr>
          <p:nvPr>
            <p:ph sz="quarter" idx="4" hasCustomPrompt="1"/>
          </p:nvPr>
        </p:nvSpPr>
        <p:spPr>
          <a:xfrm>
            <a:off x="457200" y="3175650"/>
            <a:ext cx="2560320" cy="1463040"/>
          </a:xfrm>
          <a:solidFill>
            <a:srgbClr val="C5F3FF"/>
          </a:solidFill>
          <a:ln>
            <a:solidFill>
              <a:srgbClr val="007FA3"/>
            </a:solidFill>
          </a:ln>
        </p:spPr>
        <p:txBody>
          <a:bodyPr lIns="91440" tIns="91440" rIns="91440" bIns="91440" anchor="ctr" anchorCtr="0"/>
          <a:lstStyle>
            <a:lvl1pPr algn="ctr">
              <a:buNone/>
              <a:defRPr sz="2200"/>
            </a:lvl1pPr>
            <a:lvl2pPr>
              <a:buNone/>
              <a:defRPr/>
            </a:lvl2pPr>
            <a:lvl3pPr>
              <a:buNone/>
              <a:defRPr/>
            </a:lvl3pPr>
            <a:lvl4pPr>
              <a:buNone/>
              <a:defRPr/>
            </a:lvl4pPr>
            <a:lvl5pPr>
              <a:buNone/>
              <a:defRPr/>
            </a:lvl5pPr>
          </a:lstStyle>
          <a:p>
            <a:pPr lvl="0"/>
            <a:r>
              <a:rPr lang="en-US" dirty="0"/>
              <a:t>Text</a:t>
            </a:r>
          </a:p>
        </p:txBody>
      </p:sp>
      <p:sp>
        <p:nvSpPr>
          <p:cNvPr id="10" name="Content Placeholder 3"/>
          <p:cNvSpPr>
            <a:spLocks noGrp="1"/>
          </p:cNvSpPr>
          <p:nvPr>
            <p:ph sz="half" idx="13" hasCustomPrompt="1"/>
          </p:nvPr>
        </p:nvSpPr>
        <p:spPr>
          <a:xfrm>
            <a:off x="3300984" y="3175650"/>
            <a:ext cx="2560320" cy="1463040"/>
          </a:xfrm>
          <a:solidFill>
            <a:srgbClr val="C5F3FF"/>
          </a:solidFill>
          <a:ln>
            <a:solidFill>
              <a:srgbClr val="007FA3"/>
            </a:solidFill>
          </a:ln>
        </p:spPr>
        <p:txBody>
          <a:bodyPr lIns="91440" tIns="91440" rIns="91440" bIns="91440" anchor="ctr" anchorCtr="0"/>
          <a:lstStyle>
            <a:lvl1pPr algn="ctr">
              <a:buNone/>
              <a:defRPr sz="2200"/>
            </a:lvl1pPr>
            <a:lvl2pPr>
              <a:buNone/>
              <a:defRPr/>
            </a:lvl2pPr>
            <a:lvl3pPr>
              <a:buNone/>
              <a:defRPr/>
            </a:lvl3pPr>
            <a:lvl4pPr>
              <a:buNone/>
              <a:defRPr/>
            </a:lvl4pPr>
            <a:lvl5pPr>
              <a:buNone/>
              <a:defRPr/>
            </a:lvl5pPr>
          </a:lstStyle>
          <a:p>
            <a:pPr lvl="0"/>
            <a:r>
              <a:rPr lang="en-US" dirty="0"/>
              <a:t>Text</a:t>
            </a:r>
          </a:p>
        </p:txBody>
      </p:sp>
      <p:sp>
        <p:nvSpPr>
          <p:cNvPr id="11" name="Content Placeholder 5"/>
          <p:cNvSpPr>
            <a:spLocks noGrp="1"/>
          </p:cNvSpPr>
          <p:nvPr>
            <p:ph sz="quarter" idx="14" hasCustomPrompt="1"/>
          </p:nvPr>
        </p:nvSpPr>
        <p:spPr>
          <a:xfrm>
            <a:off x="6128658" y="3171876"/>
            <a:ext cx="2560320" cy="1463040"/>
          </a:xfrm>
          <a:solidFill>
            <a:srgbClr val="C5F3FF"/>
          </a:solidFill>
          <a:ln>
            <a:solidFill>
              <a:srgbClr val="007FA3"/>
            </a:solidFill>
          </a:ln>
        </p:spPr>
        <p:txBody>
          <a:bodyPr lIns="91440" tIns="91440" rIns="91440" bIns="91440" anchor="ctr" anchorCtr="0"/>
          <a:lstStyle>
            <a:lvl1pPr algn="ctr">
              <a:buNone/>
              <a:defRPr sz="2200"/>
            </a:lvl1pPr>
            <a:lvl2pPr>
              <a:buNone/>
              <a:defRPr/>
            </a:lvl2pPr>
            <a:lvl3pPr>
              <a:buNone/>
              <a:defRPr/>
            </a:lvl3pPr>
            <a:lvl4pPr>
              <a:buNone/>
              <a:defRPr/>
            </a:lvl4pPr>
            <a:lvl5pPr>
              <a:buNone/>
              <a:defRPr/>
            </a:lvl5pPr>
          </a:lstStyle>
          <a:p>
            <a:pPr lvl="0"/>
            <a:r>
              <a:rPr lang="en-US" dirty="0"/>
              <a:t>Text</a:t>
            </a:r>
          </a:p>
        </p:txBody>
      </p:sp>
      <p:sp>
        <p:nvSpPr>
          <p:cNvPr id="12" name="Content Placeholder 5"/>
          <p:cNvSpPr>
            <a:spLocks noGrp="1"/>
          </p:cNvSpPr>
          <p:nvPr>
            <p:ph sz="quarter" idx="15" hasCustomPrompt="1"/>
          </p:nvPr>
        </p:nvSpPr>
        <p:spPr>
          <a:xfrm>
            <a:off x="457200" y="4761264"/>
            <a:ext cx="2560320" cy="1463040"/>
          </a:xfrm>
          <a:solidFill>
            <a:srgbClr val="C5F3FF"/>
          </a:solidFill>
          <a:ln>
            <a:solidFill>
              <a:srgbClr val="007FA3"/>
            </a:solidFill>
          </a:ln>
        </p:spPr>
        <p:txBody>
          <a:bodyPr lIns="91440" tIns="91440" rIns="91440" bIns="91440" anchor="ctr" anchorCtr="0"/>
          <a:lstStyle>
            <a:lvl1pPr algn="ctr">
              <a:buNone/>
              <a:defRPr sz="2200"/>
            </a:lvl1pPr>
            <a:lvl2pPr>
              <a:buNone/>
              <a:defRPr/>
            </a:lvl2pPr>
            <a:lvl3pPr>
              <a:buNone/>
              <a:defRPr/>
            </a:lvl3pPr>
            <a:lvl4pPr>
              <a:buNone/>
              <a:defRPr/>
            </a:lvl4pPr>
            <a:lvl5pPr>
              <a:buNone/>
              <a:defRPr/>
            </a:lvl5pPr>
          </a:lstStyle>
          <a:p>
            <a:pPr lvl="0"/>
            <a:r>
              <a:rPr lang="en-US" dirty="0"/>
              <a:t>Text</a:t>
            </a:r>
          </a:p>
        </p:txBody>
      </p:sp>
      <p:sp>
        <p:nvSpPr>
          <p:cNvPr id="13" name="Content Placeholder 5"/>
          <p:cNvSpPr>
            <a:spLocks noGrp="1"/>
          </p:cNvSpPr>
          <p:nvPr>
            <p:ph sz="quarter" idx="16" hasCustomPrompt="1"/>
          </p:nvPr>
        </p:nvSpPr>
        <p:spPr>
          <a:xfrm>
            <a:off x="3299388" y="4761264"/>
            <a:ext cx="2560320" cy="1463040"/>
          </a:xfrm>
          <a:solidFill>
            <a:srgbClr val="C5F3FF"/>
          </a:solidFill>
          <a:ln>
            <a:solidFill>
              <a:srgbClr val="007FA3"/>
            </a:solidFill>
          </a:ln>
        </p:spPr>
        <p:txBody>
          <a:bodyPr lIns="91440" tIns="91440" rIns="91440" bIns="91440" anchor="ctr" anchorCtr="0"/>
          <a:lstStyle>
            <a:lvl1pPr algn="ctr">
              <a:buNone/>
              <a:defRPr sz="2200"/>
            </a:lvl1pPr>
            <a:lvl2pPr>
              <a:buNone/>
              <a:defRPr/>
            </a:lvl2pPr>
            <a:lvl3pPr>
              <a:buNone/>
              <a:defRPr/>
            </a:lvl3pPr>
            <a:lvl4pPr>
              <a:buNone/>
              <a:defRPr/>
            </a:lvl4pPr>
            <a:lvl5pPr>
              <a:buNone/>
              <a:defRPr/>
            </a:lvl5pPr>
          </a:lstStyle>
          <a:p>
            <a:pPr lvl="0"/>
            <a:r>
              <a:rPr lang="en-US" dirty="0"/>
              <a:t>Text</a:t>
            </a:r>
          </a:p>
        </p:txBody>
      </p:sp>
      <p:sp>
        <p:nvSpPr>
          <p:cNvPr id="14" name="Content Placeholder 5"/>
          <p:cNvSpPr>
            <a:spLocks noGrp="1"/>
          </p:cNvSpPr>
          <p:nvPr>
            <p:ph sz="quarter" idx="17" hasCustomPrompt="1"/>
          </p:nvPr>
        </p:nvSpPr>
        <p:spPr>
          <a:xfrm>
            <a:off x="6128658" y="4764312"/>
            <a:ext cx="2560320" cy="1463040"/>
          </a:xfrm>
          <a:solidFill>
            <a:srgbClr val="C5F3FF"/>
          </a:solidFill>
          <a:ln>
            <a:solidFill>
              <a:srgbClr val="007FA3"/>
            </a:solidFill>
          </a:ln>
        </p:spPr>
        <p:txBody>
          <a:bodyPr lIns="91440" tIns="91440" rIns="91440" bIns="91440" anchor="ctr" anchorCtr="0"/>
          <a:lstStyle>
            <a:lvl1pPr algn="ctr">
              <a:buNone/>
              <a:defRPr sz="2200"/>
            </a:lvl1pPr>
            <a:lvl2pPr>
              <a:buNone/>
              <a:defRPr/>
            </a:lvl2pPr>
            <a:lvl3pPr>
              <a:buNone/>
              <a:defRPr/>
            </a:lvl3pPr>
            <a:lvl4pPr>
              <a:buNone/>
              <a:defRPr/>
            </a:lvl4pPr>
            <a:lvl5pPr>
              <a:buNone/>
              <a:defRPr/>
            </a:lvl5pPr>
          </a:lstStyle>
          <a:p>
            <a:pPr lvl="0"/>
            <a:r>
              <a:rPr lang="en-US" dirty="0"/>
              <a:t>Text</a:t>
            </a:r>
          </a:p>
        </p:txBody>
      </p:sp>
      <p:sp>
        <p:nvSpPr>
          <p:cNvPr id="8" name="Footer Placeholder 7"/>
          <p:cNvSpPr>
            <a:spLocks noGrp="1"/>
          </p:cNvSpPr>
          <p:nvPr>
            <p:ph type="ftr" sz="quarter" idx="11"/>
          </p:nvPr>
        </p:nvSpPr>
        <p:spPr/>
        <p:txBody>
          <a:bodyPr/>
          <a:lstStyle>
            <a:lvl1pPr>
              <a:buFont typeface="Arial" pitchFamily="34" charset="0"/>
              <a:buNone/>
              <a:defRPr/>
            </a:lvl1pPr>
          </a:lstStyle>
          <a:p>
            <a:endParaRPr lang="en-US"/>
          </a:p>
        </p:txBody>
      </p:sp>
      <p:sp>
        <p:nvSpPr>
          <p:cNvPr id="7" name="Date Placeholder 6"/>
          <p:cNvSpPr>
            <a:spLocks noGrp="1"/>
          </p:cNvSpPr>
          <p:nvPr>
            <p:ph type="dt" sz="half" idx="10"/>
          </p:nvPr>
        </p:nvSpPr>
        <p:spPr/>
        <p:txBody>
          <a:bodyPr/>
          <a:lstStyle/>
          <a:p>
            <a:fld id="{E0DBC1D4-5704-45BB-BA8B-9B7E98161C8B}" type="datetimeFigureOut">
              <a:rPr lang="en-US" smtClean="0"/>
              <a:pPr/>
              <a:t>8/14/2019</a:t>
            </a:fld>
            <a:endParaRPr lang="en-US"/>
          </a:p>
        </p:txBody>
      </p:sp>
      <p:sp>
        <p:nvSpPr>
          <p:cNvPr id="9" name="Slide Number Placeholder 8"/>
          <p:cNvSpPr>
            <a:spLocks noGrp="1"/>
          </p:cNvSpPr>
          <p:nvPr>
            <p:ph type="sldNum" sz="quarter" idx="12"/>
          </p:nvPr>
        </p:nvSpPr>
        <p:spPr/>
        <p:txBody>
          <a:bodyPr/>
          <a:lstStyle/>
          <a:p>
            <a:fld id="{4C404A2B-EE51-41D7-B879-F8E5E9C51050}" type="slidenum">
              <a:rPr lang="en-US" smtClean="0"/>
              <a:pPr/>
              <a:t>‹#›</a:t>
            </a:fld>
            <a:endParaRPr lang="en-US"/>
          </a:p>
        </p:txBody>
      </p:sp>
    </p:spTree>
    <p:extLst>
      <p:ext uri="{BB962C8B-B14F-4D97-AF65-F5344CB8AC3E}">
        <p14:creationId xmlns:p14="http://schemas.microsoft.com/office/powerpoint/2010/main" val="21277165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a:buClr>
                <a:srgbClr val="007FA3"/>
              </a:buClr>
              <a:buSzPct val="100000"/>
              <a:defRPr sz="2800"/>
            </a:lvl1pPr>
            <a:lvl2pPr>
              <a:buClr>
                <a:srgbClr val="007FA3"/>
              </a:buClr>
              <a:defRPr sz="2400"/>
            </a:lvl2pPr>
            <a:lvl3pPr>
              <a:buClr>
                <a:srgbClr val="007FA3"/>
              </a:buClr>
              <a:defRPr sz="2000"/>
            </a:lvl3pPr>
            <a:lvl4pPr>
              <a:buClr>
                <a:srgbClr val="007FA3"/>
              </a:buClr>
              <a:defRPr sz="2000"/>
            </a:lvl4pPr>
            <a:lvl5pPr>
              <a:buClr>
                <a:srgbClr val="007FA3"/>
              </a:buClr>
              <a:defRPr sz="2000"/>
            </a:lvl5pPr>
            <a:lvl6pPr>
              <a:buClr>
                <a:srgbClr val="007FA3"/>
              </a:buClr>
              <a:defRPr sz="2000"/>
            </a:lvl6pPr>
            <a:lvl7pPr>
              <a:buClr>
                <a:srgbClr val="007FA3"/>
              </a:buClr>
              <a:defRPr sz="2000"/>
            </a:lvl7pPr>
            <a:lvl8pPr>
              <a:buClr>
                <a:srgbClr val="007FA3"/>
              </a:buClr>
              <a:defRPr sz="2000"/>
            </a:lvl8pPr>
            <a:lvl9pPr>
              <a:buClr>
                <a:srgbClr val="007FA3"/>
              </a:buCl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6" name="Footer Placeholder 4"/>
          <p:cNvSpPr>
            <a:spLocks noGrp="1"/>
          </p:cNvSpPr>
          <p:nvPr>
            <p:ph type="ftr" sz="quarter" idx="11"/>
          </p:nvPr>
        </p:nvSpPr>
        <p:spPr>
          <a:xfrm>
            <a:off x="93969" y="6172200"/>
            <a:ext cx="8595360" cy="235463"/>
          </a:xfrm>
        </p:spPr>
        <p:txBody>
          <a:bodyPr/>
          <a:lstStyle/>
          <a:p>
            <a:endParaRPr lang="en-US" dirty="0"/>
          </a:p>
        </p:txBody>
      </p:sp>
      <p:sp>
        <p:nvSpPr>
          <p:cNvPr id="9" name="Date Placeholder 3"/>
          <p:cNvSpPr>
            <a:spLocks noGrp="1"/>
          </p:cNvSpPr>
          <p:nvPr>
            <p:ph type="dt" sz="half" idx="10"/>
          </p:nvPr>
        </p:nvSpPr>
        <p:spPr>
          <a:xfrm>
            <a:off x="6335713" y="113072"/>
            <a:ext cx="2133600" cy="182880"/>
          </a:xfrm>
        </p:spPr>
        <p:txBody>
          <a:bodyPr/>
          <a:lstStyle/>
          <a:p>
            <a:fld id="{A9DF6EFB-3F44-496C-A842-1E0B3D3B975A}" type="datetimeFigureOut">
              <a:rPr lang="en-US" smtClean="0"/>
              <a:pPr/>
              <a:t>8/14/2019</a:t>
            </a:fld>
            <a:endParaRPr lang="en-US" dirty="0"/>
          </a:p>
        </p:txBody>
      </p:sp>
      <p:sp>
        <p:nvSpPr>
          <p:cNvPr id="10" name="Slide Number Placeholder 5"/>
          <p:cNvSpPr>
            <a:spLocks noGrp="1"/>
          </p:cNvSpPr>
          <p:nvPr>
            <p:ph type="sldNum" sz="quarter" idx="12"/>
          </p:nvPr>
        </p:nvSpPr>
        <p:spPr>
          <a:xfrm>
            <a:off x="8469312" y="113072"/>
            <a:ext cx="551783" cy="182880"/>
          </a:xfrm>
        </p:spPr>
        <p:txBody>
          <a:bodyPr/>
          <a:lstStyle/>
          <a:p>
            <a:fld id="{200B2350-5261-4F5C-9DF5-EF0D264FC8D2}" type="slidenum">
              <a:rPr lang="en-US" smtClean="0"/>
              <a:pPr/>
              <a:t>‹#›</a:t>
            </a:fld>
            <a:endParaRPr lang="en-US" dirty="0"/>
          </a:p>
        </p:txBody>
      </p:sp>
      <p:sp>
        <p:nvSpPr>
          <p:cNvPr id="11" name="Text Placeholder 2"/>
          <p:cNvSpPr>
            <a:spLocks noGrp="1"/>
          </p:cNvSpPr>
          <p:nvPr>
            <p:ph type="body" idx="13" hasCustomPrompt="1"/>
          </p:nvPr>
        </p:nvSpPr>
        <p:spPr>
          <a:xfrm>
            <a:off x="6126480" y="1600200"/>
            <a:ext cx="2560320" cy="1463040"/>
          </a:xfrm>
          <a:solidFill>
            <a:srgbClr val="C5F3FF"/>
          </a:solidFill>
          <a:ln>
            <a:solidFill>
              <a:srgbClr val="007FA3"/>
            </a:solidFill>
          </a:ln>
        </p:spPr>
        <p:txBody>
          <a:bodyPr lIns="91440" tIns="91440" rIns="91440" bIns="91440" anchor="ctr" anchorCtr="0"/>
          <a:lstStyle>
            <a:lvl1pPr marL="0" indent="0" algn="ctr">
              <a:buFont typeface="Arial" pitchFamily="34" charse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
        <p:nvSpPr>
          <p:cNvPr id="12" name="Content Placeholder 3"/>
          <p:cNvSpPr>
            <a:spLocks noGrp="1"/>
          </p:cNvSpPr>
          <p:nvPr>
            <p:ph sz="half" idx="2" hasCustomPrompt="1"/>
          </p:nvPr>
        </p:nvSpPr>
        <p:spPr>
          <a:xfrm>
            <a:off x="457200" y="1600200"/>
            <a:ext cx="2560320" cy="1463040"/>
          </a:xfrm>
          <a:solidFill>
            <a:srgbClr val="C5F3FF"/>
          </a:solidFill>
          <a:ln>
            <a:solidFill>
              <a:srgbClr val="007FA3"/>
            </a:solidFill>
          </a:ln>
        </p:spPr>
        <p:txBody>
          <a:bodyPr lIns="91440" tIns="91440" rIns="91440" bIns="91440" anchor="ctr" anchorCtr="0"/>
          <a:lstStyle>
            <a:lvl1pPr algn="ctr">
              <a:buNone/>
              <a:defRPr sz="2200"/>
            </a:lvl1pPr>
            <a:lvl2pPr>
              <a:buNone/>
              <a:defRPr/>
            </a:lvl2pPr>
            <a:lvl3pPr>
              <a:buNone/>
              <a:defRPr/>
            </a:lvl3pPr>
            <a:lvl4pPr>
              <a:buNone/>
              <a:defRPr/>
            </a:lvl4pPr>
            <a:lvl5pPr>
              <a:buNone/>
              <a:defRPr/>
            </a:lvl5pPr>
          </a:lstStyle>
          <a:p>
            <a:pPr lvl="0"/>
            <a:r>
              <a:rPr lang="en-US" dirty="0"/>
              <a:t>Text</a:t>
            </a:r>
          </a:p>
        </p:txBody>
      </p:sp>
      <p:sp>
        <p:nvSpPr>
          <p:cNvPr id="13" name="Text Placeholder 4"/>
          <p:cNvSpPr>
            <a:spLocks noGrp="1"/>
          </p:cNvSpPr>
          <p:nvPr>
            <p:ph type="body" sz="quarter" idx="3" hasCustomPrompt="1"/>
          </p:nvPr>
        </p:nvSpPr>
        <p:spPr>
          <a:xfrm>
            <a:off x="3291840" y="1599180"/>
            <a:ext cx="2560320" cy="1463040"/>
          </a:xfrm>
          <a:solidFill>
            <a:srgbClr val="C5F3FF"/>
          </a:solidFill>
          <a:ln>
            <a:solidFill>
              <a:srgbClr val="007FA3"/>
            </a:solidFill>
          </a:ln>
        </p:spPr>
        <p:txBody>
          <a:bodyPr lIns="91440" tIns="91440" rIns="91440" bIns="91440" anchor="ctr" anchorCtr="0"/>
          <a:lstStyle>
            <a:lvl1pPr marL="0" indent="0" algn="ctr">
              <a:buFont typeface="Arial" pitchFamily="34" charse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Tree>
    <p:extLst>
      <p:ext uri="{BB962C8B-B14F-4D97-AF65-F5344CB8AC3E}">
        <p14:creationId xmlns:p14="http://schemas.microsoft.com/office/powerpoint/2010/main" val="12109093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457200" y="1600200"/>
            <a:ext cx="8229600" cy="2163763"/>
          </a:xfrm>
        </p:spPr>
        <p:txBody>
          <a:bodyPr/>
          <a:lstStyle>
            <a:lvl1pPr>
              <a:defRPr sz="2800"/>
            </a:lvl1pPr>
            <a:lvl2pPr>
              <a:defRPr sz="2400"/>
            </a:lvl2pPr>
            <a:lvl3pPr>
              <a:defRPr sz="2000"/>
            </a:lvl3pPr>
            <a:lvl4pPr>
              <a:defRPr sz="2000"/>
            </a:lvl4pPr>
            <a:lvl5pPr>
              <a:defRPr sz="20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3962400"/>
            <a:ext cx="8229600" cy="2163763"/>
          </a:xfrm>
        </p:spPr>
        <p:txBody>
          <a:bodyPr/>
          <a:lstStyle>
            <a:lvl1pPr>
              <a:defRPr sz="2800"/>
            </a:lvl1pPr>
            <a:lvl2pPr>
              <a:defRPr sz="2400"/>
            </a:lvl2pPr>
            <a:lvl3pPr>
              <a:defRPr sz="2000"/>
            </a:lvl3pPr>
            <a:lvl4pPr>
              <a:defRPr sz="2000"/>
            </a:lvl4pPr>
            <a:lvl5pPr>
              <a:defRPr sz="20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8/14/2019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
        <p:nvSpPr>
          <p:cNvPr id="16" name="Text Placeholder 2"/>
          <p:cNvSpPr>
            <a:spLocks noGrp="1"/>
          </p:cNvSpPr>
          <p:nvPr>
            <p:ph type="body" idx="14" hasCustomPrompt="1"/>
          </p:nvPr>
        </p:nvSpPr>
        <p:spPr>
          <a:xfrm>
            <a:off x="6126480" y="1600200"/>
            <a:ext cx="2560320" cy="1463040"/>
          </a:xfrm>
          <a:solidFill>
            <a:srgbClr val="C5F3FF"/>
          </a:solidFill>
          <a:ln>
            <a:solidFill>
              <a:srgbClr val="007FA3"/>
            </a:solidFill>
          </a:ln>
        </p:spPr>
        <p:txBody>
          <a:bodyPr lIns="91440" tIns="91440" rIns="91440" bIns="91440" anchor="ctr" anchorCtr="0"/>
          <a:lstStyle>
            <a:lvl1pPr marL="0" indent="0" algn="ctr">
              <a:buFont typeface="Arial" pitchFamily="34" charse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
        <p:nvSpPr>
          <p:cNvPr id="17" name="Content Placeholder 3"/>
          <p:cNvSpPr>
            <a:spLocks noGrp="1"/>
          </p:cNvSpPr>
          <p:nvPr>
            <p:ph sz="half" idx="2" hasCustomPrompt="1"/>
          </p:nvPr>
        </p:nvSpPr>
        <p:spPr>
          <a:xfrm>
            <a:off x="457200" y="1600200"/>
            <a:ext cx="2560320" cy="1463040"/>
          </a:xfrm>
          <a:solidFill>
            <a:srgbClr val="C5F3FF"/>
          </a:solidFill>
          <a:ln>
            <a:solidFill>
              <a:srgbClr val="007FA3"/>
            </a:solidFill>
          </a:ln>
        </p:spPr>
        <p:txBody>
          <a:bodyPr lIns="91440" tIns="91440" rIns="91440" bIns="91440" anchor="ctr" anchorCtr="0"/>
          <a:lstStyle>
            <a:lvl1pPr algn="ctr">
              <a:buNone/>
              <a:defRPr sz="2200"/>
            </a:lvl1pPr>
            <a:lvl2pPr>
              <a:buNone/>
              <a:defRPr/>
            </a:lvl2pPr>
            <a:lvl3pPr>
              <a:buNone/>
              <a:defRPr/>
            </a:lvl3pPr>
            <a:lvl4pPr>
              <a:buNone/>
              <a:defRPr/>
            </a:lvl4pPr>
            <a:lvl5pPr>
              <a:buNone/>
              <a:defRPr/>
            </a:lvl5pPr>
          </a:lstStyle>
          <a:p>
            <a:pPr lvl="0"/>
            <a:r>
              <a:rPr lang="en-US" dirty="0"/>
              <a:t>Text</a:t>
            </a:r>
          </a:p>
        </p:txBody>
      </p:sp>
      <p:sp>
        <p:nvSpPr>
          <p:cNvPr id="18" name="Text Placeholder 4"/>
          <p:cNvSpPr>
            <a:spLocks noGrp="1"/>
          </p:cNvSpPr>
          <p:nvPr>
            <p:ph type="body" sz="quarter" idx="3" hasCustomPrompt="1"/>
          </p:nvPr>
        </p:nvSpPr>
        <p:spPr>
          <a:xfrm>
            <a:off x="3291840" y="1599180"/>
            <a:ext cx="2560320" cy="1463040"/>
          </a:xfrm>
          <a:solidFill>
            <a:srgbClr val="C5F3FF"/>
          </a:solidFill>
          <a:ln>
            <a:solidFill>
              <a:srgbClr val="007FA3"/>
            </a:solidFill>
          </a:ln>
        </p:spPr>
        <p:txBody>
          <a:bodyPr lIns="91440" tIns="91440" rIns="91440" bIns="91440" anchor="ctr" anchorCtr="0"/>
          <a:lstStyle>
            <a:lvl1pPr marL="0" indent="0" algn="ctr">
              <a:buFont typeface="Arial" pitchFamily="34" charse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Tree>
    <p:extLst>
      <p:ext uri="{BB962C8B-B14F-4D97-AF65-F5344CB8AC3E}">
        <p14:creationId xmlns:p14="http://schemas.microsoft.com/office/powerpoint/2010/main" val="31547999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Figure + Caption">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7200" y="228600"/>
            <a:ext cx="8229600" cy="1066800"/>
          </a:xfrm>
        </p:spPr>
        <p:txBody>
          <a:bodyPr anchor="t"/>
          <a:lstStyle>
            <a:lvl1pPr>
              <a:defRPr sz="3400">
                <a:solidFill>
                  <a:srgbClr val="007FA3"/>
                </a:solidFill>
              </a:defRPr>
            </a:lvl1pPr>
          </a:lstStyle>
          <a:p>
            <a:r>
              <a:rPr lang="en-US" dirty="0"/>
              <a:t>Click to add figure number and title</a:t>
            </a:r>
          </a:p>
        </p:txBody>
      </p:sp>
      <p:sp>
        <p:nvSpPr>
          <p:cNvPr id="10" name="Text Placeholder 9"/>
          <p:cNvSpPr>
            <a:spLocks noGrp="1"/>
          </p:cNvSpPr>
          <p:nvPr>
            <p:ph type="body" sz="quarter" idx="13" hasCustomPrompt="1"/>
          </p:nvPr>
        </p:nvSpPr>
        <p:spPr>
          <a:xfrm>
            <a:off x="457200" y="5368160"/>
            <a:ext cx="8229600" cy="916856"/>
          </a:xfrm>
        </p:spPr>
        <p:txBody>
          <a:bodyPr anchor="b"/>
          <a:lstStyle>
            <a:lvl1pPr marL="0" indent="0">
              <a:spcBef>
                <a:spcPts val="0"/>
              </a:spcBef>
              <a:buNone/>
              <a:defRPr sz="8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vl6pPr marL="0" indent="0">
              <a:spcBef>
                <a:spcPts val="0"/>
              </a:spcBef>
              <a:buNone/>
              <a:defRPr sz="1600"/>
            </a:lvl6pPr>
            <a:lvl7pPr marL="0" indent="0">
              <a:spcBef>
                <a:spcPts val="0"/>
              </a:spcBef>
              <a:buNone/>
              <a:defRPr sz="1600"/>
            </a:lvl7pPr>
            <a:lvl8pPr marL="0" indent="0">
              <a:spcBef>
                <a:spcPts val="0"/>
              </a:spcBef>
              <a:buNone/>
              <a:defRPr sz="1600"/>
            </a:lvl8pPr>
            <a:lvl9pPr marL="0" indent="0">
              <a:spcBef>
                <a:spcPts val="0"/>
              </a:spcBef>
              <a:buNone/>
              <a:defRPr sz="1600"/>
            </a:lvl9pPr>
          </a:lstStyle>
          <a:p>
            <a:pPr lvl="0"/>
            <a:r>
              <a:rPr lang="en-US" dirty="0"/>
              <a:t>Click to add caption</a:t>
            </a:r>
          </a:p>
        </p:txBody>
      </p:sp>
      <p:sp>
        <p:nvSpPr>
          <p:cNvPr id="11" name="Footer Placeholder 2"/>
          <p:cNvSpPr>
            <a:spLocks noGrp="1"/>
          </p:cNvSpPr>
          <p:nvPr>
            <p:ph type="ftr" sz="quarter" idx="11"/>
          </p:nvPr>
        </p:nvSpPr>
        <p:spPr>
          <a:xfrm>
            <a:off x="93969" y="6172200"/>
            <a:ext cx="8595360" cy="235463"/>
          </a:xfrm>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A9DF6EFB-3F44-496C-A842-1E0B3D3B975A}" type="datetimeFigureOut">
              <a:rPr lang="en-US" smtClean="0"/>
              <a:pPr/>
              <a:t>8/14/2019</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sp>
        <p:nvSpPr>
          <p:cNvPr id="12" name="Text Placeholder 2"/>
          <p:cNvSpPr>
            <a:spLocks noGrp="1"/>
          </p:cNvSpPr>
          <p:nvPr>
            <p:ph type="body" idx="14" hasCustomPrompt="1"/>
          </p:nvPr>
        </p:nvSpPr>
        <p:spPr>
          <a:xfrm>
            <a:off x="6126480" y="1600200"/>
            <a:ext cx="2560320" cy="1463040"/>
          </a:xfrm>
          <a:solidFill>
            <a:srgbClr val="C5F3FF"/>
          </a:solidFill>
          <a:ln>
            <a:solidFill>
              <a:srgbClr val="007FA3"/>
            </a:solidFill>
          </a:ln>
        </p:spPr>
        <p:txBody>
          <a:bodyPr lIns="91440" tIns="91440" rIns="91440" bIns="91440" anchor="ctr" anchorCtr="0"/>
          <a:lstStyle>
            <a:lvl1pPr marL="0" indent="0" algn="ctr">
              <a:buFont typeface="Arial" pitchFamily="34" charse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
        <p:nvSpPr>
          <p:cNvPr id="13" name="Content Placeholder 3"/>
          <p:cNvSpPr>
            <a:spLocks noGrp="1"/>
          </p:cNvSpPr>
          <p:nvPr>
            <p:ph sz="half" idx="2" hasCustomPrompt="1"/>
          </p:nvPr>
        </p:nvSpPr>
        <p:spPr>
          <a:xfrm>
            <a:off x="457200" y="1600200"/>
            <a:ext cx="2560320" cy="1463040"/>
          </a:xfrm>
          <a:solidFill>
            <a:srgbClr val="C5F3FF"/>
          </a:solidFill>
          <a:ln>
            <a:solidFill>
              <a:srgbClr val="007FA3"/>
            </a:solidFill>
          </a:ln>
        </p:spPr>
        <p:txBody>
          <a:bodyPr lIns="91440" tIns="91440" rIns="91440" bIns="91440" anchor="ctr" anchorCtr="0"/>
          <a:lstStyle>
            <a:lvl1pPr algn="ctr">
              <a:buNone/>
              <a:defRPr sz="2200"/>
            </a:lvl1pPr>
            <a:lvl2pPr>
              <a:buNone/>
              <a:defRPr/>
            </a:lvl2pPr>
            <a:lvl3pPr>
              <a:buNone/>
              <a:defRPr/>
            </a:lvl3pPr>
            <a:lvl4pPr>
              <a:buNone/>
              <a:defRPr/>
            </a:lvl4pPr>
            <a:lvl5pPr>
              <a:buNone/>
              <a:defRPr/>
            </a:lvl5pPr>
          </a:lstStyle>
          <a:p>
            <a:pPr lvl="0"/>
            <a:r>
              <a:rPr lang="en-US" dirty="0"/>
              <a:t>Text</a:t>
            </a:r>
          </a:p>
        </p:txBody>
      </p:sp>
      <p:sp>
        <p:nvSpPr>
          <p:cNvPr id="17" name="Text Placeholder 4"/>
          <p:cNvSpPr>
            <a:spLocks noGrp="1"/>
          </p:cNvSpPr>
          <p:nvPr>
            <p:ph type="body" sz="quarter" idx="3" hasCustomPrompt="1"/>
          </p:nvPr>
        </p:nvSpPr>
        <p:spPr>
          <a:xfrm>
            <a:off x="3291840" y="1599180"/>
            <a:ext cx="2560320" cy="1463040"/>
          </a:xfrm>
          <a:solidFill>
            <a:srgbClr val="C5F3FF"/>
          </a:solidFill>
          <a:ln>
            <a:solidFill>
              <a:srgbClr val="007FA3"/>
            </a:solidFill>
          </a:ln>
        </p:spPr>
        <p:txBody>
          <a:bodyPr lIns="91440" tIns="91440" rIns="91440" bIns="91440" anchor="ctr" anchorCtr="0"/>
          <a:lstStyle>
            <a:lvl1pPr marL="0" indent="0" algn="ctr">
              <a:buFont typeface="Arial" pitchFamily="34" charse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
        <p:nvSpPr>
          <p:cNvPr id="14" name="TextBox 13"/>
          <p:cNvSpPr txBox="1"/>
          <p:nvPr userDrawn="1"/>
        </p:nvSpPr>
        <p:spPr>
          <a:xfrm>
            <a:off x="1502228" y="6429974"/>
            <a:ext cx="6172200" cy="276999"/>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200" b="0" kern="1200" dirty="0">
                <a:solidFill>
                  <a:schemeClr val="tx1"/>
                </a:solidFill>
                <a:latin typeface="Verdana"/>
                <a:ea typeface="Verdana" panose="020B0604030504040204" pitchFamily="34" charset="0"/>
                <a:cs typeface="Verdana" panose="020B0604030504040204" pitchFamily="34" charset="0"/>
              </a:rPr>
              <a:t>Copyright © 2020 Pearson Canada Inc.</a:t>
            </a:r>
          </a:p>
        </p:txBody>
      </p:sp>
      <p:pic>
        <p:nvPicPr>
          <p:cNvPr id="15" name="Shape 15" descr="Pearson Logo"/>
          <p:cNvPicPr preferRelativeResize="0"/>
          <p:nvPr userDrawn="1"/>
        </p:nvPicPr>
        <p:blipFill rotWithShape="1">
          <a:blip r:embed="rId2" cstate="print">
            <a:alphaModFix/>
          </a:blip>
          <a:srcRect/>
          <a:stretch/>
        </p:blipFill>
        <p:spPr>
          <a:xfrm>
            <a:off x="443972" y="6429709"/>
            <a:ext cx="917999" cy="279914"/>
          </a:xfrm>
          <a:prstGeom prst="rect">
            <a:avLst/>
          </a:prstGeom>
          <a:noFill/>
          <a:ln>
            <a:noFill/>
          </a:ln>
        </p:spPr>
      </p:pic>
      <p:sp>
        <p:nvSpPr>
          <p:cNvPr id="19" name="Slide Number Placeholder 4"/>
          <p:cNvSpPr txBox="1">
            <a:spLocks/>
          </p:cNvSpPr>
          <p:nvPr userDrawn="1"/>
        </p:nvSpPr>
        <p:spPr>
          <a:xfrm>
            <a:off x="7881256" y="6428232"/>
            <a:ext cx="914400" cy="201168"/>
          </a:xfrm>
          <a:prstGeom prst="rect">
            <a:avLst/>
          </a:prstGeo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altLang="en-US" sz="1200" b="0" kern="1200" noProof="0" dirty="0">
                <a:solidFill>
                  <a:schemeClr val="tx1"/>
                </a:solidFill>
                <a:latin typeface="Verdana" pitchFamily="34" charset="0"/>
                <a:ea typeface="Verdana" pitchFamily="34" charset="0"/>
                <a:cs typeface="Verdana" pitchFamily="34" charset="0"/>
              </a:rPr>
              <a:t>2 - </a:t>
            </a:r>
            <a:fld id="{876BFF75-7A20-4B22-803D-E5D1449082FD}" type="slidenum">
              <a:rPr lang="en-US" altLang="en-US" sz="1200" b="0" kern="1200" noProof="0" smtClean="0">
                <a:solidFill>
                  <a:schemeClr val="tx1"/>
                </a:solidFill>
                <a:latin typeface="Verdana" pitchFamily="34" charset="0"/>
                <a:ea typeface="Verdana" pitchFamily="34" charset="0"/>
                <a:cs typeface="Verdana"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altLang="en-US" sz="1200" b="0" kern="1200" noProof="0" dirty="0">
              <a:solidFill>
                <a:schemeClr val="tx1"/>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22037960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35256"/>
            <a:ext cx="8229600" cy="1097280"/>
          </a:xfrm>
        </p:spPr>
        <p:txBody>
          <a:bodyPr/>
          <a:lstStyle>
            <a:lvl1pPr>
              <a:defRPr/>
            </a:lvl1pPr>
          </a:lstStyle>
          <a:p>
            <a:r>
              <a:rPr lang="en-US" dirty="0"/>
              <a:t>Click to edit Master title style</a:t>
            </a:r>
          </a:p>
        </p:txBody>
      </p:sp>
      <p:sp>
        <p:nvSpPr>
          <p:cNvPr id="3" name="Content Placeholder 2"/>
          <p:cNvSpPr>
            <a:spLocks noGrp="1"/>
          </p:cNvSpPr>
          <p:nvPr>
            <p:ph idx="1"/>
          </p:nvPr>
        </p:nvSpPr>
        <p:spPr>
          <a:xfrm>
            <a:off x="457200" y="1869149"/>
            <a:ext cx="8229600" cy="4248459"/>
          </a:xfrm>
        </p:spPr>
        <p:txBody>
          <a:bodyPr/>
          <a:lstStyle>
            <a:lvl1pPr>
              <a:buClr>
                <a:srgbClr val="007FA3"/>
              </a:buClr>
              <a:buSzPct val="100000"/>
              <a:defRPr/>
            </a:lvl1pPr>
            <a:lvl2pPr>
              <a:buClr>
                <a:srgbClr val="007FA3"/>
              </a:buClr>
              <a:defRPr/>
            </a:lvl2pPr>
            <a:lvl3pPr>
              <a:buClr>
                <a:srgbClr val="007FA3"/>
              </a:buClr>
              <a:defRPr/>
            </a:lvl3pPr>
            <a:lvl4pPr>
              <a:buClr>
                <a:srgbClr val="007FA3"/>
              </a:buClr>
              <a:defRPr/>
            </a:lvl4pPr>
            <a:lvl5pPr>
              <a:buClr>
                <a:srgbClr val="007FA3"/>
              </a:buClr>
              <a:defRPr/>
            </a:lvl5pPr>
            <a:lvl6pPr>
              <a:buClr>
                <a:srgbClr val="007FA3"/>
              </a:buClr>
              <a:defRPr/>
            </a:lvl6pPr>
            <a:lvl7pPr>
              <a:buClr>
                <a:srgbClr val="007FA3"/>
              </a:buClr>
              <a:defRPr/>
            </a:lvl7pPr>
            <a:lvl8pPr>
              <a:buClr>
                <a:srgbClr val="007FA3"/>
              </a:buClr>
              <a:defRPr/>
            </a:lvl8pPr>
            <a:lvl9pPr>
              <a:buClr>
                <a:srgbClr val="007FA3"/>
              </a:buCl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6" name="Footer Placeholder 4"/>
          <p:cNvSpPr>
            <a:spLocks noGrp="1"/>
          </p:cNvSpPr>
          <p:nvPr>
            <p:ph type="ftr" sz="quarter" idx="11"/>
          </p:nvPr>
        </p:nvSpPr>
        <p:spPr>
          <a:xfrm>
            <a:off x="93969" y="6172200"/>
            <a:ext cx="8595360" cy="235463"/>
          </a:xfrm>
        </p:spPr>
        <p:txBody>
          <a:bodyPr/>
          <a:lstStyle/>
          <a:p>
            <a:endParaRPr lang="en-US" dirty="0"/>
          </a:p>
        </p:txBody>
      </p:sp>
      <p:sp>
        <p:nvSpPr>
          <p:cNvPr id="9" name="Date Placeholder 3"/>
          <p:cNvSpPr>
            <a:spLocks noGrp="1"/>
          </p:cNvSpPr>
          <p:nvPr>
            <p:ph type="dt" sz="half" idx="10"/>
          </p:nvPr>
        </p:nvSpPr>
        <p:spPr>
          <a:xfrm>
            <a:off x="6335713" y="113072"/>
            <a:ext cx="2133600" cy="182880"/>
          </a:xfrm>
        </p:spPr>
        <p:txBody>
          <a:bodyPr/>
          <a:lstStyle/>
          <a:p>
            <a:fld id="{A9DF6EFB-3F44-496C-A842-1E0B3D3B975A}" type="datetimeFigureOut">
              <a:rPr lang="en-US" smtClean="0"/>
              <a:pPr/>
              <a:t>8/14/2019</a:t>
            </a:fld>
            <a:endParaRPr lang="en-US" dirty="0"/>
          </a:p>
        </p:txBody>
      </p:sp>
      <p:sp>
        <p:nvSpPr>
          <p:cNvPr id="10" name="Slide Number Placeholder 5"/>
          <p:cNvSpPr>
            <a:spLocks noGrp="1"/>
          </p:cNvSpPr>
          <p:nvPr>
            <p:ph type="sldNum" sz="quarter" idx="12"/>
          </p:nvPr>
        </p:nvSpPr>
        <p:spPr>
          <a:xfrm>
            <a:off x="8469312" y="113072"/>
            <a:ext cx="551783" cy="182880"/>
          </a:xfrm>
        </p:spPr>
        <p:txBody>
          <a:bodyPr/>
          <a:lstStyle/>
          <a:p>
            <a:fld id="{200B2350-5261-4F5C-9DF5-EF0D264FC8D2}" type="slidenum">
              <a:rPr lang="en-US" smtClean="0"/>
              <a:pPr/>
              <a:t>‹#›</a:t>
            </a:fld>
            <a:endParaRPr lang="en-US" dirty="0"/>
          </a:p>
        </p:txBody>
      </p:sp>
      <p:sp>
        <p:nvSpPr>
          <p:cNvPr id="12" name="Text Placeholder 11"/>
          <p:cNvSpPr>
            <a:spLocks noGrp="1"/>
          </p:cNvSpPr>
          <p:nvPr>
            <p:ph type="body" sz="quarter" idx="13" hasCustomPrompt="1"/>
          </p:nvPr>
        </p:nvSpPr>
        <p:spPr>
          <a:xfrm>
            <a:off x="457200" y="1183944"/>
            <a:ext cx="8229600" cy="457200"/>
          </a:xfrm>
        </p:spPr>
        <p:txBody>
          <a:bodyPr/>
          <a:lstStyle>
            <a:lvl1pPr algn="l" defTabSz="914400" rtl="0" eaLnBrk="1" latinLnBrk="0" hangingPunct="1">
              <a:lnSpc>
                <a:spcPct val="100000"/>
              </a:lnSpc>
              <a:spcBef>
                <a:spcPct val="0"/>
              </a:spcBef>
              <a:buNone/>
              <a:defRPr lang="en-US" sz="2400" b="1" kern="1200" dirty="0">
                <a:solidFill>
                  <a:srgbClr val="007FA3"/>
                </a:solidFill>
                <a:latin typeface="Times New Roman" panose="02020603050405020304" pitchFamily="18" charset="0"/>
                <a:ea typeface="+mj-ea"/>
                <a:cs typeface="Times New Roman" panose="02020603050405020304" pitchFamily="18" charset="0"/>
              </a:defRPr>
            </a:lvl1pPr>
          </a:lstStyle>
          <a:p>
            <a:pPr lvl="0"/>
            <a:r>
              <a:rPr lang="en-US" dirty="0"/>
              <a:t>Click to edit Master title style</a:t>
            </a:r>
          </a:p>
        </p:txBody>
      </p:sp>
      <p:sp>
        <p:nvSpPr>
          <p:cNvPr id="11" name="Rectangle 10"/>
          <p:cNvSpPr/>
          <p:nvPr userDrawn="1"/>
        </p:nvSpPr>
        <p:spPr>
          <a:xfrm>
            <a:off x="228600" y="1641144"/>
            <a:ext cx="457200" cy="228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err="1"/>
          </a:p>
        </p:txBody>
      </p:sp>
    </p:spTree>
    <p:extLst>
      <p:ext uri="{BB962C8B-B14F-4D97-AF65-F5344CB8AC3E}">
        <p14:creationId xmlns:p14="http://schemas.microsoft.com/office/powerpoint/2010/main" val="12109093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9456"/>
            <a:ext cx="8229600" cy="1097280"/>
          </a:xfrm>
        </p:spPr>
        <p:txBody>
          <a:bodyPr/>
          <a:lstStyle/>
          <a:p>
            <a:r>
              <a:rPr lang="en-US" dirty="0"/>
              <a:t>Click to edit Master title style</a:t>
            </a:r>
          </a:p>
        </p:txBody>
      </p:sp>
      <p:sp>
        <p:nvSpPr>
          <p:cNvPr id="3" name="Text Placeholder 2"/>
          <p:cNvSpPr>
            <a:spLocks noGrp="1"/>
          </p:cNvSpPr>
          <p:nvPr>
            <p:ph type="body" idx="1"/>
          </p:nvPr>
        </p:nvSpPr>
        <p:spPr>
          <a:xfrm>
            <a:off x="453288" y="1447800"/>
            <a:ext cx="3966312" cy="823912"/>
          </a:xfrm>
        </p:spPr>
        <p:txBody>
          <a:bodyPr anchor="ctr" anchorCtr="0"/>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453288" y="2271712"/>
            <a:ext cx="3966312"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724401" y="1447800"/>
            <a:ext cx="3962400" cy="823912"/>
          </a:xfrm>
        </p:spPr>
        <p:txBody>
          <a:bodyPr anchor="ctr" anchorCtr="0"/>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4724401" y="2271712"/>
            <a:ext cx="3962400"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E0DBC1D4-5704-45BB-BA8B-9B7E98161C8B}" type="datetimeFigureOut">
              <a:rPr lang="en-US" smtClean="0"/>
              <a:pPr/>
              <a:t>8/14/2019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C404A2B-EE51-41D7-B879-F8E5E9C51050}" type="slidenum">
              <a:rPr lang="en-US" smtClean="0"/>
              <a:pPr/>
              <a:t>‹#›</a:t>
            </a:fld>
            <a:endParaRPr lang="en-US"/>
          </a:p>
        </p:txBody>
      </p:sp>
    </p:spTree>
    <p:extLst>
      <p:ext uri="{BB962C8B-B14F-4D97-AF65-F5344CB8AC3E}">
        <p14:creationId xmlns:p14="http://schemas.microsoft.com/office/powerpoint/2010/main" val="12505987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9456"/>
            <a:ext cx="8229600" cy="1097280"/>
          </a:xfrm>
        </p:spPr>
        <p:txBody>
          <a:bodyPr/>
          <a:lstStyle/>
          <a:p>
            <a:r>
              <a:rPr lang="en-US" dirty="0"/>
              <a:t>Click to edit Master title style</a:t>
            </a:r>
          </a:p>
        </p:txBody>
      </p:sp>
      <p:sp>
        <p:nvSpPr>
          <p:cNvPr id="3" name="Text Placeholder 2"/>
          <p:cNvSpPr>
            <a:spLocks noGrp="1"/>
          </p:cNvSpPr>
          <p:nvPr>
            <p:ph type="body" idx="1"/>
          </p:nvPr>
        </p:nvSpPr>
        <p:spPr>
          <a:xfrm>
            <a:off x="457200" y="1447800"/>
            <a:ext cx="3962400" cy="823912"/>
          </a:xfrm>
        </p:spPr>
        <p:txBody>
          <a:bodyPr anchor="ctr" anchorCtr="0"/>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457200" y="2271712"/>
            <a:ext cx="3962400" cy="160972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724401" y="1447800"/>
            <a:ext cx="3965124" cy="823912"/>
          </a:xfrm>
        </p:spPr>
        <p:txBody>
          <a:bodyPr anchor="ctr" anchorCtr="0"/>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4724401" y="2271712"/>
            <a:ext cx="3965124" cy="160972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E0DBC1D4-5704-45BB-BA8B-9B7E98161C8B}" type="datetimeFigureOut">
              <a:rPr lang="en-US" smtClean="0"/>
              <a:pPr/>
              <a:t>8/14/2019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C404A2B-EE51-41D7-B879-F8E5E9C51050}" type="slidenum">
              <a:rPr lang="en-US" smtClean="0"/>
              <a:pPr/>
              <a:t>‹#›</a:t>
            </a:fld>
            <a:endParaRPr lang="en-US"/>
          </a:p>
        </p:txBody>
      </p:sp>
      <p:sp>
        <p:nvSpPr>
          <p:cNvPr id="10" name="Content Placeholder 3"/>
          <p:cNvSpPr>
            <a:spLocks noGrp="1"/>
          </p:cNvSpPr>
          <p:nvPr>
            <p:ph sz="half" idx="13"/>
          </p:nvPr>
        </p:nvSpPr>
        <p:spPr>
          <a:xfrm>
            <a:off x="458730" y="4044721"/>
            <a:ext cx="3962400" cy="18557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5"/>
          <p:cNvSpPr>
            <a:spLocks noGrp="1"/>
          </p:cNvSpPr>
          <p:nvPr>
            <p:ph sz="quarter" idx="14"/>
          </p:nvPr>
        </p:nvSpPr>
        <p:spPr>
          <a:xfrm>
            <a:off x="4732563" y="4055609"/>
            <a:ext cx="3965124" cy="18557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651039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1_Chapter Opener">
    <p:spTree>
      <p:nvGrpSpPr>
        <p:cNvPr id="1" name=""/>
        <p:cNvGrpSpPr/>
        <p:nvPr/>
      </p:nvGrpSpPr>
      <p:grpSpPr>
        <a:xfrm>
          <a:off x="0" y="0"/>
          <a:ext cx="0" cy="0"/>
          <a:chOff x="0" y="0"/>
          <a:chExt cx="0" cy="0"/>
        </a:xfrm>
      </p:grpSpPr>
      <p:sp>
        <p:nvSpPr>
          <p:cNvPr id="11" name="Title 10"/>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Text Placeholder 6"/>
          <p:cNvSpPr>
            <a:spLocks noGrp="1"/>
          </p:cNvSpPr>
          <p:nvPr>
            <p:ph type="body" sz="quarter" idx="13" hasCustomPrompt="1"/>
          </p:nvPr>
        </p:nvSpPr>
        <p:spPr>
          <a:xfrm>
            <a:off x="457200" y="903514"/>
            <a:ext cx="8229600" cy="478970"/>
          </a:xfrm>
        </p:spPr>
        <p:txBody>
          <a:bodyPr>
            <a:noAutofit/>
          </a:bodyPr>
          <a:lstStyle>
            <a:lvl1pPr marL="0" indent="0">
              <a:spcBef>
                <a:spcPts val="0"/>
              </a:spcBef>
              <a:buNone/>
              <a:defRPr sz="20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Add edition here</a:t>
            </a:r>
          </a:p>
        </p:txBody>
      </p:sp>
      <p:sp>
        <p:nvSpPr>
          <p:cNvPr id="9" name="Text Placeholder 8"/>
          <p:cNvSpPr>
            <a:spLocks noGrp="1"/>
          </p:cNvSpPr>
          <p:nvPr>
            <p:ph type="body" sz="quarter" idx="14" hasCustomPrompt="1"/>
          </p:nvPr>
        </p:nvSpPr>
        <p:spPr>
          <a:xfrm>
            <a:off x="5029200" y="1447800"/>
            <a:ext cx="3657600" cy="1600199"/>
          </a:xfrm>
        </p:spPr>
        <p:txBody>
          <a:bodyPr anchor="b">
            <a:noAutofit/>
          </a:bodyPr>
          <a:lstStyle>
            <a:lvl1pPr marL="0" indent="0">
              <a:spcBef>
                <a:spcPts val="0"/>
              </a:spcBef>
              <a:buNone/>
              <a:defRPr sz="30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a:t>Chapter ##</a:t>
            </a:r>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sz="2200"/>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a:t>Chapter title</a:t>
            </a:r>
          </a:p>
        </p:txBody>
      </p:sp>
      <p:sp>
        <p:nvSpPr>
          <p:cNvPr id="16" name="Footer Placeholder 2"/>
          <p:cNvSpPr>
            <a:spLocks noGrp="1"/>
          </p:cNvSpPr>
          <p:nvPr>
            <p:ph type="ftr" sz="quarter" idx="10"/>
          </p:nvPr>
        </p:nvSpPr>
        <p:spPr>
          <a:xfrm>
            <a:off x="93969" y="6165337"/>
            <a:ext cx="8595360" cy="235463"/>
          </a:xfrm>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8/14/2019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pic>
        <p:nvPicPr>
          <p:cNvPr id="12" name="Shape 15" descr="Pearson Logo"/>
          <p:cNvPicPr preferRelativeResize="0"/>
          <p:nvPr userDrawn="1"/>
        </p:nvPicPr>
        <p:blipFill rotWithShape="1">
          <a:blip r:embed="rId2" cstate="print">
            <a:alphaModFix/>
          </a:blip>
          <a:srcRect/>
          <a:stretch/>
        </p:blipFill>
        <p:spPr>
          <a:xfrm>
            <a:off x="443972" y="6429709"/>
            <a:ext cx="917999" cy="279914"/>
          </a:xfrm>
          <a:prstGeom prst="rect">
            <a:avLst/>
          </a:prstGeom>
          <a:noFill/>
          <a:ln>
            <a:noFill/>
          </a:ln>
        </p:spPr>
      </p:pic>
      <p:sp>
        <p:nvSpPr>
          <p:cNvPr id="13" name="Slide Number Placeholder 4"/>
          <p:cNvSpPr txBox="1">
            <a:spLocks/>
          </p:cNvSpPr>
          <p:nvPr userDrawn="1"/>
        </p:nvSpPr>
        <p:spPr>
          <a:xfrm>
            <a:off x="7881256" y="6428232"/>
            <a:ext cx="914400" cy="201168"/>
          </a:xfrm>
          <a:prstGeom prst="rect">
            <a:avLst/>
          </a:prstGeo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altLang="en-US" sz="1200" b="0" kern="1200" noProof="0" dirty="0">
                <a:solidFill>
                  <a:schemeClr val="tx1"/>
                </a:solidFill>
                <a:latin typeface="Verdana" pitchFamily="34" charset="0"/>
                <a:ea typeface="Verdana" pitchFamily="34" charset="0"/>
                <a:cs typeface="Verdana" pitchFamily="34" charset="0"/>
              </a:rPr>
              <a:t>2 - </a:t>
            </a:r>
            <a:fld id="{876BFF75-7A20-4B22-803D-E5D1449082FD}" type="slidenum">
              <a:rPr lang="en-US" altLang="en-US" sz="1200" b="0" kern="1200" noProof="0" smtClean="0">
                <a:solidFill>
                  <a:schemeClr val="tx1"/>
                </a:solidFill>
                <a:latin typeface="Verdana" pitchFamily="34" charset="0"/>
                <a:ea typeface="Verdana" pitchFamily="34" charset="0"/>
                <a:cs typeface="Verdana"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altLang="en-US" sz="1200" b="0" kern="1200" noProof="0" dirty="0">
              <a:solidFill>
                <a:schemeClr val="tx1"/>
              </a:solidFill>
              <a:latin typeface="Verdana" pitchFamily="34" charset="0"/>
              <a:ea typeface="Verdana" pitchFamily="34" charset="0"/>
              <a:cs typeface="Verdana" pitchFamily="34" charset="0"/>
            </a:endParaRPr>
          </a:p>
        </p:txBody>
      </p:sp>
      <p:sp>
        <p:nvSpPr>
          <p:cNvPr id="17" name="Text Placeholder 13"/>
          <p:cNvSpPr>
            <a:spLocks noGrp="1"/>
          </p:cNvSpPr>
          <p:nvPr>
            <p:ph type="body" sz="quarter" idx="16" hasCustomPrompt="1"/>
          </p:nvPr>
        </p:nvSpPr>
        <p:spPr>
          <a:xfrm>
            <a:off x="1499616" y="6428232"/>
            <a:ext cx="6172200" cy="274320"/>
          </a:xfrm>
        </p:spPr>
        <p:txBody>
          <a:bodyPr lIns="91440" tIns="45720" rIns="91440" bIns="45720"/>
          <a:lstStyle>
            <a:lvl1pPr marL="0" marR="0" indent="0" algn="ctr" defTabSz="914400" rtl="0" eaLnBrk="1" fontAlgn="auto" latinLnBrk="0" hangingPunct="1">
              <a:lnSpc>
                <a:spcPct val="100000"/>
              </a:lnSpc>
              <a:spcBef>
                <a:spcPts val="0"/>
              </a:spcBef>
              <a:spcAft>
                <a:spcPts val="0"/>
              </a:spcAft>
              <a:buClrTx/>
              <a:buSzTx/>
              <a:buFontTx/>
              <a:buNone/>
              <a:tabLst/>
              <a:defRPr lang="en-US" altLang="en-US" sz="1200" b="0" kern="1200">
                <a:solidFill>
                  <a:schemeClr val="tx1"/>
                </a:solidFill>
                <a:latin typeface="Verdana"/>
                <a:ea typeface="Verdana" panose="020B0604030504040204" pitchFamily="34" charset="0"/>
                <a:cs typeface="Verdana" panose="020B0604030504040204" pitchFamily="34" charset="0"/>
              </a:defRPr>
            </a:lvl1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200" b="0" kern="1200" dirty="0">
                <a:solidFill>
                  <a:schemeClr val="tx1"/>
                </a:solidFill>
                <a:latin typeface="Verdana"/>
                <a:ea typeface="Verdana" panose="020B0604030504040204" pitchFamily="34" charset="0"/>
                <a:cs typeface="Verdana" panose="020B0604030504040204" pitchFamily="34" charset="0"/>
              </a:rPr>
              <a:t>Copyright © 2017 Pearson Canada Inc.</a:t>
            </a:r>
          </a:p>
        </p:txBody>
      </p:sp>
    </p:spTree>
    <p:extLst>
      <p:ext uri="{BB962C8B-B14F-4D97-AF65-F5344CB8AC3E}">
        <p14:creationId xmlns:p14="http://schemas.microsoft.com/office/powerpoint/2010/main" val="36169938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15372"/>
            <a:ext cx="8229600" cy="1097280"/>
          </a:xfrm>
          <a:prstGeom prst="rect">
            <a:avLst/>
          </a:prstGeom>
        </p:spPr>
        <p:txBody>
          <a:bodyPr vert="horz" lIns="0" tIns="0" rIns="0" bIns="0" rtlCol="0" anchor="b">
            <a:no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1" name="Footer Placeholder 4"/>
          <p:cNvSpPr>
            <a:spLocks noGrp="1"/>
          </p:cNvSpPr>
          <p:nvPr>
            <p:ph type="ftr" sz="quarter" idx="3"/>
          </p:nvPr>
        </p:nvSpPr>
        <p:spPr>
          <a:xfrm>
            <a:off x="93969" y="6172200"/>
            <a:ext cx="8595360" cy="235463"/>
          </a:xfrm>
          <a:prstGeom prst="rect">
            <a:avLst/>
          </a:prstGeom>
        </p:spPr>
        <p:txBody>
          <a:bodyPr vert="horz" lIns="0" tIns="0" rIns="0" bIns="0" rtlCol="0" anchor="b"/>
          <a:lstStyle>
            <a:lvl1pPr algn="l">
              <a:defRPr sz="1100">
                <a:solidFill>
                  <a:schemeClr val="tx1"/>
                </a:solidFill>
              </a:defRPr>
            </a:lvl1pPr>
          </a:lstStyle>
          <a:p>
            <a:endParaRPr lang="en-US" dirty="0"/>
          </a:p>
        </p:txBody>
      </p:sp>
      <p:sp>
        <p:nvSpPr>
          <p:cNvPr id="4" name="Date Placeholder 3"/>
          <p:cNvSpPr>
            <a:spLocks noGrp="1"/>
          </p:cNvSpPr>
          <p:nvPr>
            <p:ph type="dt" sz="half" idx="2"/>
          </p:nvPr>
        </p:nvSpPr>
        <p:spPr>
          <a:xfrm>
            <a:off x="6335713" y="113072"/>
            <a:ext cx="2133600" cy="182880"/>
          </a:xfrm>
          <a:prstGeom prst="rect">
            <a:avLst/>
          </a:prstGeom>
        </p:spPr>
        <p:txBody>
          <a:bodyPr vert="horz" lIns="91440" tIns="45720" rIns="91440" bIns="45720" rtlCol="0" anchor="ctr"/>
          <a:lstStyle>
            <a:lvl1pPr algn="r">
              <a:defRPr sz="900">
                <a:solidFill>
                  <a:schemeClr val="bg1"/>
                </a:solidFill>
              </a:defRPr>
            </a:lvl1pPr>
          </a:lstStyle>
          <a:p>
            <a:fld id="{A9DF6EFB-3F44-496C-A842-1E0B3D3B975A}" type="datetimeFigureOut">
              <a:rPr lang="en-US" smtClean="0"/>
              <a:pPr/>
              <a:t>8/14/2019</a:t>
            </a:fld>
            <a:endParaRPr lang="en-US" dirty="0"/>
          </a:p>
        </p:txBody>
      </p:sp>
      <p:sp>
        <p:nvSpPr>
          <p:cNvPr id="6" name="Slide Number Placeholder 5"/>
          <p:cNvSpPr>
            <a:spLocks noGrp="1"/>
          </p:cNvSpPr>
          <p:nvPr>
            <p:ph type="sldNum" sz="quarter" idx="4"/>
          </p:nvPr>
        </p:nvSpPr>
        <p:spPr>
          <a:xfrm>
            <a:off x="8469312" y="113072"/>
            <a:ext cx="551783" cy="182880"/>
          </a:xfrm>
          <a:prstGeom prst="rect">
            <a:avLst/>
          </a:prstGeom>
        </p:spPr>
        <p:txBody>
          <a:bodyPr vert="horz" lIns="91440" tIns="45720" rIns="91440" bIns="45720" rtlCol="0" anchor="ctr"/>
          <a:lstStyle>
            <a:lvl1pPr algn="r">
              <a:defRPr sz="900">
                <a:solidFill>
                  <a:schemeClr val="bg1"/>
                </a:solidFill>
              </a:defRPr>
            </a:lvl1pPr>
          </a:lstStyle>
          <a:p>
            <a:fld id="{200B2350-5261-4F5C-9DF5-EF0D264FC8D2}" type="slidenum">
              <a:rPr lang="en-US" smtClean="0"/>
              <a:pPr/>
              <a:t>‹#›</a:t>
            </a:fld>
            <a:endParaRPr lang="en-US" dirty="0"/>
          </a:p>
        </p:txBody>
      </p:sp>
      <p:sp>
        <p:nvSpPr>
          <p:cNvPr id="8" name="TextBox 7"/>
          <p:cNvSpPr txBox="1"/>
          <p:nvPr userDrawn="1"/>
        </p:nvSpPr>
        <p:spPr>
          <a:xfrm>
            <a:off x="1502228" y="6429974"/>
            <a:ext cx="6172200" cy="276999"/>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200" b="0" kern="1200" dirty="0">
                <a:solidFill>
                  <a:schemeClr val="tx1"/>
                </a:solidFill>
                <a:latin typeface="Verdana"/>
                <a:ea typeface="Verdana" panose="020B0604030504040204" pitchFamily="34" charset="0"/>
                <a:cs typeface="Verdana" panose="020B0604030504040204" pitchFamily="34" charset="0"/>
              </a:rPr>
              <a:t>Copyright © 2020 Pearson Canada Inc.</a:t>
            </a:r>
          </a:p>
        </p:txBody>
      </p:sp>
      <p:pic>
        <p:nvPicPr>
          <p:cNvPr id="9" name="Shape 15" descr="Pearson Logo"/>
          <p:cNvPicPr preferRelativeResize="0"/>
          <p:nvPr userDrawn="1"/>
        </p:nvPicPr>
        <p:blipFill rotWithShape="1">
          <a:blip r:embed="rId20" cstate="print">
            <a:alphaModFix/>
          </a:blip>
          <a:srcRect/>
          <a:stretch/>
        </p:blipFill>
        <p:spPr>
          <a:xfrm>
            <a:off x="443972" y="6429709"/>
            <a:ext cx="917999" cy="279914"/>
          </a:xfrm>
          <a:prstGeom prst="rect">
            <a:avLst/>
          </a:prstGeom>
          <a:noFill/>
          <a:ln>
            <a:noFill/>
          </a:ln>
        </p:spPr>
      </p:pic>
      <p:sp>
        <p:nvSpPr>
          <p:cNvPr id="10" name="Slide Number Placeholder 4"/>
          <p:cNvSpPr txBox="1">
            <a:spLocks/>
          </p:cNvSpPr>
          <p:nvPr userDrawn="1"/>
        </p:nvSpPr>
        <p:spPr>
          <a:xfrm>
            <a:off x="7881256" y="6428232"/>
            <a:ext cx="914400" cy="201168"/>
          </a:xfrm>
          <a:prstGeom prst="rect">
            <a:avLst/>
          </a:prstGeo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altLang="en-US" sz="1200" b="0" kern="1200" noProof="0" dirty="0">
                <a:solidFill>
                  <a:schemeClr val="tx1"/>
                </a:solidFill>
                <a:latin typeface="Verdana" pitchFamily="34" charset="0"/>
                <a:ea typeface="Verdana" pitchFamily="34" charset="0"/>
                <a:cs typeface="Verdana" pitchFamily="34" charset="0"/>
              </a:rPr>
              <a:t>2 - </a:t>
            </a:r>
            <a:fld id="{876BFF75-7A20-4B22-803D-E5D1449082FD}" type="slidenum">
              <a:rPr lang="en-US" altLang="en-US" sz="1200" b="0" kern="1200" noProof="0" smtClean="0">
                <a:solidFill>
                  <a:schemeClr val="tx1"/>
                </a:solidFill>
                <a:latin typeface="Verdana" pitchFamily="34" charset="0"/>
                <a:ea typeface="Verdana" pitchFamily="34" charset="0"/>
                <a:cs typeface="Verdana"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altLang="en-US" sz="1200" b="0" kern="1200" noProof="0" dirty="0">
              <a:solidFill>
                <a:schemeClr val="tx1"/>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3691570016"/>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56" r:id="rId3"/>
    <p:sldLayoutId id="2147483650" r:id="rId4"/>
    <p:sldLayoutId id="2147483659" r:id="rId5"/>
    <p:sldLayoutId id="2147483658" r:id="rId6"/>
    <p:sldLayoutId id="2147483660" r:id="rId7"/>
    <p:sldLayoutId id="2147483651" r:id="rId8"/>
    <p:sldLayoutId id="2147483654" r:id="rId9"/>
    <p:sldLayoutId id="2147483655" r:id="rId10"/>
    <p:sldLayoutId id="2147483662" r:id="rId11"/>
    <p:sldLayoutId id="2147483663" r:id="rId12"/>
    <p:sldLayoutId id="2147483664" r:id="rId13"/>
    <p:sldLayoutId id="2147483665" r:id="rId14"/>
    <p:sldLayoutId id="2147483668" r:id="rId15"/>
    <p:sldLayoutId id="2147483669" r:id="rId16"/>
    <p:sldLayoutId id="2147483670" r:id="rId17"/>
    <p:sldLayoutId id="2147483671" r:id="rId18"/>
  </p:sldLayoutIdLst>
  <p:txStyles>
    <p:titleStyle>
      <a:lvl1pPr algn="l" defTabSz="914400" rtl="0" eaLnBrk="1" latinLnBrk="0" hangingPunct="1">
        <a:lnSpc>
          <a:spcPct val="100000"/>
        </a:lnSpc>
        <a:spcBef>
          <a:spcPct val="0"/>
        </a:spcBef>
        <a:buNone/>
        <a:defRPr sz="3400" b="1" kern="1200">
          <a:solidFill>
            <a:srgbClr val="007FA3"/>
          </a:solidFill>
          <a:latin typeface="+mj-lt"/>
          <a:ea typeface="+mj-ea"/>
          <a:cs typeface="Times New Roman" panose="02020603050405020304" pitchFamily="18" charset="0"/>
        </a:defRPr>
      </a:lvl1pPr>
    </p:titleStyle>
    <p:bodyStyle>
      <a:lvl1pPr marL="256032" indent="-256032" algn="l" defTabSz="914400" rtl="0" eaLnBrk="1" latinLnBrk="0" hangingPunct="1">
        <a:spcBef>
          <a:spcPts val="1500"/>
        </a:spcBef>
        <a:buClr>
          <a:srgbClr val="007FA3"/>
        </a:buClr>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ts val="600"/>
        </a:spcBef>
        <a:buClr>
          <a:srgbClr val="007FA3"/>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ts val="600"/>
        </a:spcBef>
        <a:buClr>
          <a:srgbClr val="007FA3"/>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spcBef>
          <a:spcPts val="600"/>
        </a:spcBef>
        <a:buClr>
          <a:srgbClr val="007FA3"/>
        </a:buClr>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600"/>
        </a:spcBef>
        <a:buClr>
          <a:srgbClr val="007FA3"/>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ts val="300"/>
        </a:spcBef>
        <a:buClr>
          <a:srgbClr val="007FA3"/>
        </a:buClr>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ts val="300"/>
        </a:spcBef>
        <a:buClr>
          <a:srgbClr val="007FA3"/>
        </a:buClr>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ts val="300"/>
        </a:spcBef>
        <a:buClr>
          <a:srgbClr val="007FA3"/>
        </a:buClr>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ts val="300"/>
        </a:spcBef>
        <a:buClr>
          <a:srgbClr val="007FA3"/>
        </a:buClr>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1"/>
            <a:ext cx="8229600" cy="1041929"/>
          </a:xfrm>
        </p:spPr>
        <p:txBody>
          <a:bodyPr/>
          <a:lstStyle/>
          <a:p>
            <a:r>
              <a:rPr lang="en-US" dirty="0"/>
              <a:t>Organizational </a:t>
            </a:r>
            <a:r>
              <a:rPr lang="en-US" dirty="0" err="1"/>
              <a:t>Behaviour</a:t>
            </a:r>
            <a:r>
              <a:rPr lang="en-US" dirty="0"/>
              <a:t>:</a:t>
            </a:r>
            <a:br>
              <a:rPr lang="en-US" dirty="0"/>
            </a:br>
            <a:r>
              <a:rPr lang="en-US" b="0" dirty="0"/>
              <a:t>Understanding and Managing Life at Work</a:t>
            </a:r>
          </a:p>
        </p:txBody>
      </p:sp>
      <p:sp>
        <p:nvSpPr>
          <p:cNvPr id="3" name="Text Placeholder 2"/>
          <p:cNvSpPr>
            <a:spLocks noGrp="1"/>
          </p:cNvSpPr>
          <p:nvPr>
            <p:ph type="body" sz="quarter" idx="13"/>
          </p:nvPr>
        </p:nvSpPr>
        <p:spPr>
          <a:xfrm>
            <a:off x="457200" y="1300531"/>
            <a:ext cx="8229600" cy="359857"/>
          </a:xfrm>
        </p:spPr>
        <p:txBody>
          <a:bodyPr/>
          <a:lstStyle/>
          <a:p>
            <a:r>
              <a:rPr lang="en-US" dirty="0"/>
              <a:t> Eleventh Edition</a:t>
            </a:r>
          </a:p>
        </p:txBody>
      </p:sp>
      <p:sp>
        <p:nvSpPr>
          <p:cNvPr id="4" name="Text Placeholder 3"/>
          <p:cNvSpPr>
            <a:spLocks noGrp="1"/>
          </p:cNvSpPr>
          <p:nvPr>
            <p:ph type="body" sz="quarter" idx="14"/>
          </p:nvPr>
        </p:nvSpPr>
        <p:spPr/>
        <p:txBody>
          <a:bodyPr/>
          <a:lstStyle/>
          <a:p>
            <a:r>
              <a:rPr lang="en-US" dirty="0"/>
              <a:t>Chapter 2</a:t>
            </a:r>
          </a:p>
        </p:txBody>
      </p:sp>
      <p:sp>
        <p:nvSpPr>
          <p:cNvPr id="5" name="Text Placeholder 4"/>
          <p:cNvSpPr>
            <a:spLocks noGrp="1"/>
          </p:cNvSpPr>
          <p:nvPr>
            <p:ph type="body" sz="quarter" idx="15"/>
          </p:nvPr>
        </p:nvSpPr>
        <p:spPr/>
        <p:txBody>
          <a:bodyPr/>
          <a:lstStyle/>
          <a:p>
            <a:pPr>
              <a:spcAft>
                <a:spcPct val="0"/>
              </a:spcAft>
            </a:pPr>
            <a:r>
              <a:rPr lang="en-US" altLang="en-US" dirty="0"/>
              <a:t>Personality and Learning</a:t>
            </a:r>
          </a:p>
        </p:txBody>
      </p:sp>
      <p:sp>
        <p:nvSpPr>
          <p:cNvPr id="8" name="Text Placeholder 7"/>
          <p:cNvSpPr>
            <a:spLocks noGrp="1"/>
          </p:cNvSpPr>
          <p:nvPr>
            <p:ph type="body" sz="quarter" idx="16"/>
          </p:nvPr>
        </p:nvSpPr>
        <p:spPr/>
        <p:txBody>
          <a:bodyPr/>
          <a:lstStyle/>
          <a:p>
            <a:r>
              <a:rPr lang="en-US" altLang="en-US" dirty="0"/>
              <a:t>Copyright © 2020 Pearson Canada Inc.</a:t>
            </a:r>
          </a:p>
        </p:txBody>
      </p:sp>
      <p:pic>
        <p:nvPicPr>
          <p:cNvPr id="9" name="Picture 2" descr="Organizational Behaviour:&#10;Eleventh Edition by Gary hohan, Alan M. Sak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676400"/>
            <a:ext cx="3429000"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8387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Learning Objectives</a:t>
            </a:r>
            <a:r>
              <a:rPr lang="en-CA" altLang="en-US" sz="2000" dirty="0"/>
              <a:t> </a:t>
            </a:r>
            <a:r>
              <a:rPr lang="en-CA" altLang="en-US" sz="2000" b="0" dirty="0"/>
              <a:t>(1 of 3)</a:t>
            </a:r>
            <a:endParaRPr lang="en-US" b="0" dirty="0"/>
          </a:p>
        </p:txBody>
      </p:sp>
      <p:sp>
        <p:nvSpPr>
          <p:cNvPr id="3" name="Content Placeholder 2"/>
          <p:cNvSpPr>
            <a:spLocks noGrp="1"/>
          </p:cNvSpPr>
          <p:nvPr>
            <p:ph idx="1"/>
          </p:nvPr>
        </p:nvSpPr>
        <p:spPr>
          <a:xfrm>
            <a:off x="457200" y="1600200"/>
            <a:ext cx="8229600" cy="4648200"/>
          </a:xfrm>
        </p:spPr>
        <p:txBody>
          <a:bodyPr/>
          <a:lstStyle/>
          <a:p>
            <a:pPr marL="1143000" indent="-1143000">
              <a:buNone/>
            </a:pPr>
            <a:r>
              <a:rPr lang="en-CA" altLang="en-US" dirty="0">
                <a:solidFill>
                  <a:schemeClr val="bg2"/>
                </a:solidFill>
              </a:rPr>
              <a:t>LO2.1</a:t>
            </a:r>
            <a:r>
              <a:rPr lang="en-CA" altLang="en-US" dirty="0"/>
              <a:t>	Define </a:t>
            </a:r>
            <a:r>
              <a:rPr lang="en-CA" altLang="en-US" i="1" dirty="0"/>
              <a:t>personality</a:t>
            </a:r>
            <a:r>
              <a:rPr lang="en-CA" altLang="en-US" dirty="0"/>
              <a:t> and describe the </a:t>
            </a:r>
            <a:r>
              <a:rPr lang="en-CA" altLang="en-US" i="1" dirty="0"/>
              <a:t>dispositional</a:t>
            </a:r>
            <a:r>
              <a:rPr lang="en-CA" altLang="en-US" dirty="0"/>
              <a:t>, </a:t>
            </a:r>
            <a:r>
              <a:rPr lang="en-CA" altLang="en-US" i="1" dirty="0"/>
              <a:t>situational</a:t>
            </a:r>
            <a:r>
              <a:rPr lang="en-CA" altLang="en-US" dirty="0"/>
              <a:t>, and </a:t>
            </a:r>
            <a:r>
              <a:rPr lang="en-CA" altLang="en-US" i="1" dirty="0" err="1"/>
              <a:t>interactionist</a:t>
            </a:r>
            <a:r>
              <a:rPr lang="en-CA" altLang="en-US" dirty="0"/>
              <a:t> approaches to organizational behaviour.</a:t>
            </a:r>
          </a:p>
          <a:p>
            <a:pPr marL="1143000" indent="-1143000">
              <a:buNone/>
            </a:pPr>
            <a:r>
              <a:rPr lang="en-CA" altLang="en-US" dirty="0">
                <a:solidFill>
                  <a:schemeClr val="bg2"/>
                </a:solidFill>
              </a:rPr>
              <a:t>LO2.2</a:t>
            </a:r>
            <a:r>
              <a:rPr lang="en-CA" altLang="en-US" dirty="0"/>
              <a:t>	Discuss the Five-Factor Model of personality, </a:t>
            </a:r>
            <a:r>
              <a:rPr lang="en-CA" altLang="en-US" i="1" dirty="0"/>
              <a:t>locus of control</a:t>
            </a:r>
            <a:r>
              <a:rPr lang="en-CA" altLang="en-US" dirty="0"/>
              <a:t>, </a:t>
            </a:r>
            <a:r>
              <a:rPr lang="en-CA" altLang="en-US" i="1" dirty="0"/>
              <a:t>self-monitoring</a:t>
            </a:r>
            <a:r>
              <a:rPr lang="en-CA" altLang="en-US" dirty="0"/>
              <a:t>, and </a:t>
            </a:r>
            <a:r>
              <a:rPr lang="en-CA" altLang="en-US" i="1" dirty="0"/>
              <a:t>self-esteem</a:t>
            </a:r>
            <a:r>
              <a:rPr lang="en-CA" altLang="en-US" dirty="0"/>
              <a:t>.</a:t>
            </a:r>
          </a:p>
          <a:p>
            <a:pPr marL="1143000" indent="-1143000">
              <a:buNone/>
            </a:pPr>
            <a:r>
              <a:rPr lang="en-CA" altLang="en-US" dirty="0">
                <a:solidFill>
                  <a:schemeClr val="bg2"/>
                </a:solidFill>
              </a:rPr>
              <a:t>LO2.3</a:t>
            </a:r>
            <a:r>
              <a:rPr lang="en-CA" altLang="en-US" dirty="0"/>
              <a:t>	Discuss </a:t>
            </a:r>
            <a:r>
              <a:rPr lang="en-CA" altLang="en-US" i="1" dirty="0"/>
              <a:t>positive</a:t>
            </a:r>
            <a:r>
              <a:rPr lang="en-CA" altLang="en-US" dirty="0"/>
              <a:t> and </a:t>
            </a:r>
            <a:r>
              <a:rPr lang="en-CA" altLang="en-US" i="1" dirty="0"/>
              <a:t>negative affectivity</a:t>
            </a:r>
            <a:r>
              <a:rPr lang="en-CA" altLang="en-US" dirty="0"/>
              <a:t>, </a:t>
            </a:r>
            <a:r>
              <a:rPr lang="en-CA" altLang="en-US" i="1" dirty="0"/>
              <a:t>proactive personality</a:t>
            </a:r>
            <a:r>
              <a:rPr lang="en-CA" altLang="en-US" dirty="0"/>
              <a:t>, </a:t>
            </a:r>
            <a:r>
              <a:rPr lang="en-CA" altLang="en-US" i="1" dirty="0"/>
              <a:t>general self-efficacy</a:t>
            </a:r>
            <a:r>
              <a:rPr lang="en-CA" altLang="en-US" dirty="0"/>
              <a:t>, and </a:t>
            </a:r>
            <a:r>
              <a:rPr lang="en-CA" altLang="en-US" i="1" dirty="0"/>
              <a:t>core self-evaluations </a:t>
            </a:r>
            <a:r>
              <a:rPr lang="en-CA" altLang="en-US" dirty="0"/>
              <a:t>and their consequences.</a:t>
            </a:r>
            <a:endParaRPr lang="en-US" dirty="0"/>
          </a:p>
        </p:txBody>
      </p:sp>
    </p:spTree>
    <p:extLst>
      <p:ext uri="{BB962C8B-B14F-4D97-AF65-F5344CB8AC3E}">
        <p14:creationId xmlns:p14="http://schemas.microsoft.com/office/powerpoint/2010/main" val="35086925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Learning Objectives</a:t>
            </a:r>
            <a:r>
              <a:rPr lang="en-CA" altLang="en-US" sz="2000" dirty="0"/>
              <a:t> </a:t>
            </a:r>
            <a:r>
              <a:rPr lang="en-CA" altLang="en-US" sz="2000" b="0" dirty="0"/>
              <a:t>(2 of 3)</a:t>
            </a:r>
            <a:endParaRPr lang="en-US" b="0" dirty="0"/>
          </a:p>
        </p:txBody>
      </p:sp>
      <p:sp>
        <p:nvSpPr>
          <p:cNvPr id="3" name="Content Placeholder 2"/>
          <p:cNvSpPr>
            <a:spLocks noGrp="1"/>
          </p:cNvSpPr>
          <p:nvPr>
            <p:ph idx="1"/>
          </p:nvPr>
        </p:nvSpPr>
        <p:spPr>
          <a:xfrm>
            <a:off x="457200" y="1600200"/>
            <a:ext cx="8229600" cy="4648200"/>
          </a:xfrm>
        </p:spPr>
        <p:txBody>
          <a:bodyPr/>
          <a:lstStyle/>
          <a:p>
            <a:pPr marL="1143000" indent="-1143000">
              <a:buNone/>
            </a:pPr>
            <a:r>
              <a:rPr lang="en-CA" altLang="en-US" dirty="0">
                <a:solidFill>
                  <a:schemeClr val="bg2"/>
                </a:solidFill>
              </a:rPr>
              <a:t>LO2.4</a:t>
            </a:r>
            <a:r>
              <a:rPr lang="en-CA" altLang="en-US" dirty="0"/>
              <a:t>	Define </a:t>
            </a:r>
            <a:r>
              <a:rPr lang="en-CA" altLang="en-US" i="1" dirty="0"/>
              <a:t>learning,</a:t>
            </a:r>
            <a:r>
              <a:rPr lang="en-CA" altLang="en-US" dirty="0"/>
              <a:t> and describe what is learned in organizations.</a:t>
            </a:r>
          </a:p>
          <a:p>
            <a:pPr marL="1143000" indent="-1143000">
              <a:buNone/>
            </a:pPr>
            <a:r>
              <a:rPr lang="en-CA" altLang="en-US" dirty="0">
                <a:solidFill>
                  <a:schemeClr val="bg2"/>
                </a:solidFill>
              </a:rPr>
              <a:t>LO2.5</a:t>
            </a:r>
            <a:r>
              <a:rPr lang="en-CA" altLang="en-US" dirty="0"/>
              <a:t>	Explain </a:t>
            </a:r>
            <a:r>
              <a:rPr lang="en-CA" altLang="en-US" i="1" dirty="0"/>
              <a:t>operant learning theory,</a:t>
            </a:r>
            <a:r>
              <a:rPr lang="en-CA" altLang="en-US" dirty="0"/>
              <a:t> and differentiate between </a:t>
            </a:r>
            <a:r>
              <a:rPr lang="en-CA" altLang="en-US" i="1" dirty="0"/>
              <a:t>positive</a:t>
            </a:r>
            <a:r>
              <a:rPr lang="en-CA" altLang="en-US" dirty="0"/>
              <a:t> and </a:t>
            </a:r>
            <a:r>
              <a:rPr lang="en-CA" altLang="en-US" i="1" dirty="0"/>
              <a:t>negative reinforcements</a:t>
            </a:r>
            <a:r>
              <a:rPr lang="en-CA" altLang="en-US" dirty="0"/>
              <a:t>, and </a:t>
            </a:r>
            <a:r>
              <a:rPr lang="en-CA" altLang="en-US" i="1" dirty="0"/>
              <a:t>extinction</a:t>
            </a:r>
            <a:r>
              <a:rPr lang="en-CA" altLang="en-US" dirty="0"/>
              <a:t> and </a:t>
            </a:r>
            <a:r>
              <a:rPr lang="en-CA" altLang="en-US" i="1" dirty="0"/>
              <a:t>punishment,</a:t>
            </a:r>
            <a:r>
              <a:rPr lang="en-CA" altLang="en-US" dirty="0"/>
              <a:t> and explain how to use punishment effectively.</a:t>
            </a:r>
          </a:p>
          <a:p>
            <a:pPr marL="1143000" indent="-1143000">
              <a:buNone/>
            </a:pPr>
            <a:r>
              <a:rPr lang="en-CA" altLang="en-US" dirty="0">
                <a:solidFill>
                  <a:schemeClr val="bg2"/>
                </a:solidFill>
              </a:rPr>
              <a:t>LO2.6</a:t>
            </a:r>
            <a:r>
              <a:rPr lang="en-CA" altLang="en-US" dirty="0"/>
              <a:t>	Explain when to use immediate versus delayed reinforcement and when to use continuous versus partial reinforcement.</a:t>
            </a:r>
            <a:endParaRPr lang="en-US" dirty="0"/>
          </a:p>
        </p:txBody>
      </p:sp>
    </p:spTree>
    <p:extLst>
      <p:ext uri="{BB962C8B-B14F-4D97-AF65-F5344CB8AC3E}">
        <p14:creationId xmlns:p14="http://schemas.microsoft.com/office/powerpoint/2010/main" val="38571862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Learning Objectives</a:t>
            </a:r>
            <a:r>
              <a:rPr lang="en-CA" altLang="en-US" sz="2000" dirty="0"/>
              <a:t> </a:t>
            </a:r>
            <a:r>
              <a:rPr lang="en-CA" altLang="en-US" sz="2000" b="0" dirty="0"/>
              <a:t>(3 of 3)</a:t>
            </a:r>
            <a:endParaRPr lang="en-US" b="0" dirty="0"/>
          </a:p>
        </p:txBody>
      </p:sp>
      <p:sp>
        <p:nvSpPr>
          <p:cNvPr id="3" name="Content Placeholder 2"/>
          <p:cNvSpPr>
            <a:spLocks noGrp="1"/>
          </p:cNvSpPr>
          <p:nvPr>
            <p:ph idx="1"/>
          </p:nvPr>
        </p:nvSpPr>
        <p:spPr/>
        <p:txBody>
          <a:bodyPr/>
          <a:lstStyle/>
          <a:p>
            <a:pPr marL="1143000" indent="-1143000">
              <a:buNone/>
            </a:pPr>
            <a:r>
              <a:rPr lang="en-CA" altLang="en-US" dirty="0">
                <a:solidFill>
                  <a:schemeClr val="bg2"/>
                </a:solidFill>
              </a:rPr>
              <a:t>LO2.7</a:t>
            </a:r>
            <a:r>
              <a:rPr lang="en-CA" altLang="en-US" dirty="0"/>
              <a:t>	Explain social cognitive theory and discuss </a:t>
            </a:r>
            <a:r>
              <a:rPr lang="en-CA" altLang="en-US" i="1" dirty="0"/>
              <a:t>observational learning</a:t>
            </a:r>
            <a:r>
              <a:rPr lang="en-CA" altLang="en-US" dirty="0"/>
              <a:t>, </a:t>
            </a:r>
            <a:r>
              <a:rPr lang="en-CA" altLang="en-US" i="1" dirty="0"/>
              <a:t>self-efficacy beliefs</a:t>
            </a:r>
            <a:r>
              <a:rPr lang="en-CA" altLang="en-US" dirty="0"/>
              <a:t>, and </a:t>
            </a:r>
            <a:r>
              <a:rPr lang="en-CA" altLang="en-US" i="1" dirty="0"/>
              <a:t>self-regulation</a:t>
            </a:r>
            <a:r>
              <a:rPr lang="en-CA" altLang="en-US" dirty="0"/>
              <a:t>.</a:t>
            </a:r>
          </a:p>
          <a:p>
            <a:pPr marL="1143000" indent="-1143000">
              <a:buNone/>
            </a:pPr>
            <a:r>
              <a:rPr lang="en-CA" altLang="en-US" dirty="0">
                <a:solidFill>
                  <a:schemeClr val="bg2"/>
                </a:solidFill>
              </a:rPr>
              <a:t>LO2.8</a:t>
            </a:r>
            <a:r>
              <a:rPr lang="en-CA" altLang="en-US" dirty="0"/>
              <a:t>	Describe the following organizational learning practices: </a:t>
            </a:r>
            <a:r>
              <a:rPr lang="en-CA" altLang="en-US" i="1" dirty="0"/>
              <a:t>organizational behaviour modification</a:t>
            </a:r>
            <a:r>
              <a:rPr lang="en-CA" altLang="en-US" dirty="0"/>
              <a:t>, </a:t>
            </a:r>
            <a:r>
              <a:rPr lang="en-CA" altLang="en-US" i="1" dirty="0"/>
              <a:t>employee recognition programs</a:t>
            </a:r>
            <a:r>
              <a:rPr lang="en-CA" altLang="en-US" dirty="0"/>
              <a:t>, and </a:t>
            </a:r>
            <a:r>
              <a:rPr lang="en-CA" altLang="en-US" i="1" dirty="0"/>
              <a:t>training and development</a:t>
            </a:r>
            <a:r>
              <a:rPr lang="en-CA" altLang="en-US" dirty="0"/>
              <a:t> </a:t>
            </a:r>
            <a:r>
              <a:rPr lang="en-CA" altLang="en-US" i="1" dirty="0"/>
              <a:t>programs</a:t>
            </a:r>
            <a:r>
              <a:rPr lang="en-CA" altLang="en-US" dirty="0"/>
              <a:t>.</a:t>
            </a:r>
            <a:endParaRPr lang="en-US" dirty="0"/>
          </a:p>
        </p:txBody>
      </p:sp>
    </p:spTree>
    <p:extLst>
      <p:ext uri="{BB962C8B-B14F-4D97-AF65-F5344CB8AC3E}">
        <p14:creationId xmlns:p14="http://schemas.microsoft.com/office/powerpoint/2010/main" val="38571862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What Is Personality?</a:t>
            </a:r>
            <a:endParaRPr lang="en-US" dirty="0"/>
          </a:p>
        </p:txBody>
      </p:sp>
      <p:sp>
        <p:nvSpPr>
          <p:cNvPr id="3" name="Content Placeholder 2"/>
          <p:cNvSpPr>
            <a:spLocks noGrp="1"/>
          </p:cNvSpPr>
          <p:nvPr>
            <p:ph idx="1"/>
          </p:nvPr>
        </p:nvSpPr>
        <p:spPr/>
        <p:txBody>
          <a:bodyPr/>
          <a:lstStyle/>
          <a:p>
            <a:r>
              <a:rPr lang="en-CA" altLang="en-US" dirty="0"/>
              <a:t>The relatively stable set of psychological characteristics that influences the way an individual interacts with his or her environment and how he or she feels, thinks, and behaves.</a:t>
            </a:r>
          </a:p>
          <a:p>
            <a:r>
              <a:rPr lang="en-CA" altLang="en-US" dirty="0"/>
              <a:t>Dimensions and traits that are determined by genetic predisposition and one’s long-term learning history.</a:t>
            </a:r>
          </a:p>
          <a:p>
            <a:r>
              <a:rPr lang="en-CA" altLang="en-US" dirty="0"/>
              <a:t>People have a variety of personality characteristics.</a:t>
            </a:r>
            <a:endParaRPr lang="en-US" dirty="0"/>
          </a:p>
        </p:txBody>
      </p:sp>
    </p:spTree>
    <p:extLst>
      <p:ext uri="{BB962C8B-B14F-4D97-AF65-F5344CB8AC3E}">
        <p14:creationId xmlns:p14="http://schemas.microsoft.com/office/powerpoint/2010/main" val="42899722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Personality and Organizational Behaviour</a:t>
            </a:r>
            <a:endParaRPr lang="en-US" dirty="0"/>
          </a:p>
        </p:txBody>
      </p:sp>
      <p:sp>
        <p:nvSpPr>
          <p:cNvPr id="3" name="Content Placeholder 2"/>
          <p:cNvSpPr>
            <a:spLocks noGrp="1"/>
          </p:cNvSpPr>
          <p:nvPr>
            <p:ph idx="1"/>
          </p:nvPr>
        </p:nvSpPr>
        <p:spPr/>
        <p:txBody>
          <a:bodyPr/>
          <a:lstStyle/>
          <a:p>
            <a:r>
              <a:rPr lang="en-CA" altLang="en-US" dirty="0"/>
              <a:t>Personality has a long history in organizational behaviour.</a:t>
            </a:r>
          </a:p>
          <a:p>
            <a:r>
              <a:rPr lang="en-CA" altLang="en-US" dirty="0"/>
              <a:t>The role of personality in organizational behaviour has often been debated in what is known as the “person-situation debate”</a:t>
            </a:r>
          </a:p>
          <a:p>
            <a:r>
              <a:rPr lang="en-CA" altLang="en-US" dirty="0"/>
              <a:t>This has led to three approaches:</a:t>
            </a:r>
          </a:p>
          <a:p>
            <a:pPr lvl="1"/>
            <a:r>
              <a:rPr lang="en-CA" altLang="en-US" dirty="0"/>
              <a:t>The dispositional approach</a:t>
            </a:r>
          </a:p>
          <a:p>
            <a:pPr lvl="1"/>
            <a:r>
              <a:rPr lang="en-CA" altLang="en-US" dirty="0"/>
              <a:t>The situational approach</a:t>
            </a:r>
          </a:p>
          <a:p>
            <a:pPr lvl="1"/>
            <a:r>
              <a:rPr lang="en-CA" altLang="en-US" dirty="0"/>
              <a:t>The </a:t>
            </a:r>
            <a:r>
              <a:rPr lang="en-CA" altLang="en-US" dirty="0" err="1"/>
              <a:t>interactionist</a:t>
            </a:r>
            <a:r>
              <a:rPr lang="en-CA" altLang="en-US" dirty="0"/>
              <a:t> approach</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The Dispositional Approach</a:t>
            </a:r>
            <a:endParaRPr lang="en-US" dirty="0"/>
          </a:p>
        </p:txBody>
      </p:sp>
      <p:sp>
        <p:nvSpPr>
          <p:cNvPr id="3" name="Content Placeholder 2"/>
          <p:cNvSpPr>
            <a:spLocks noGrp="1"/>
          </p:cNvSpPr>
          <p:nvPr>
            <p:ph idx="1"/>
          </p:nvPr>
        </p:nvSpPr>
        <p:spPr/>
        <p:txBody>
          <a:bodyPr/>
          <a:lstStyle/>
          <a:p>
            <a:r>
              <a:rPr lang="en-CA" altLang="en-US" dirty="0"/>
              <a:t>Focuses on individual dispositions and personality.</a:t>
            </a:r>
          </a:p>
          <a:p>
            <a:r>
              <a:rPr lang="en-CA" altLang="en-US" dirty="0"/>
              <a:t>Individuals possess stable traits or characteristics that influence their attitudes and behaviours.</a:t>
            </a:r>
          </a:p>
          <a:p>
            <a:r>
              <a:rPr lang="en-CA" altLang="en-US" dirty="0"/>
              <a:t>Individuals are predisposed to behave in certain ways.</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The Situational Approach</a:t>
            </a:r>
            <a:endParaRPr lang="en-US" dirty="0"/>
          </a:p>
        </p:txBody>
      </p:sp>
      <p:sp>
        <p:nvSpPr>
          <p:cNvPr id="3" name="Content Placeholder 2"/>
          <p:cNvSpPr>
            <a:spLocks noGrp="1"/>
          </p:cNvSpPr>
          <p:nvPr>
            <p:ph idx="1"/>
          </p:nvPr>
        </p:nvSpPr>
        <p:spPr/>
        <p:txBody>
          <a:bodyPr/>
          <a:lstStyle/>
          <a:p>
            <a:r>
              <a:rPr lang="en-CA" altLang="en-US" dirty="0"/>
              <a:t>Characteristics of the organizational setting such as rewards and punishment influence people’s feelings, attitudes and behaviour.</a:t>
            </a:r>
          </a:p>
          <a:p>
            <a:r>
              <a:rPr lang="en-CA" altLang="en-US" dirty="0"/>
              <a:t>Many studies have shown that job satisfaction and other work-related attitudes are largely determined by situational factors such as the characteristics of work tasks.</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The </a:t>
            </a:r>
            <a:r>
              <a:rPr lang="en-CA" altLang="en-US" dirty="0" err="1"/>
              <a:t>Interactionist</a:t>
            </a:r>
            <a:r>
              <a:rPr lang="en-CA" altLang="en-US" dirty="0"/>
              <a:t> Approach</a:t>
            </a:r>
            <a:endParaRPr lang="en-US" dirty="0"/>
          </a:p>
        </p:txBody>
      </p:sp>
      <p:sp>
        <p:nvSpPr>
          <p:cNvPr id="3" name="Content Placeholder 2"/>
          <p:cNvSpPr>
            <a:spLocks noGrp="1"/>
          </p:cNvSpPr>
          <p:nvPr>
            <p:ph idx="1"/>
          </p:nvPr>
        </p:nvSpPr>
        <p:spPr/>
        <p:txBody>
          <a:bodyPr/>
          <a:lstStyle/>
          <a:p>
            <a:r>
              <a:rPr lang="en-CA" altLang="en-US" dirty="0"/>
              <a:t>Organizational behaviour (individuals’ attitudes and behaviour) is a function of both dispositions and the situation.</a:t>
            </a:r>
          </a:p>
          <a:p>
            <a:r>
              <a:rPr lang="en-CA" altLang="en-US" dirty="0"/>
              <a:t>To predict and understand organizational behaviour, we need to know something about an individual’s personality and the work setting.</a:t>
            </a:r>
          </a:p>
          <a:p>
            <a:r>
              <a:rPr lang="en-CA" altLang="en-US" dirty="0"/>
              <a:t>The </a:t>
            </a:r>
            <a:r>
              <a:rPr lang="en-CA" altLang="en-US" dirty="0" err="1"/>
              <a:t>interactionist</a:t>
            </a:r>
            <a:r>
              <a:rPr lang="en-CA" altLang="en-US" dirty="0"/>
              <a:t> approach is the most widely accepted perspective within organizational behaviour.</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Personality and the Situation</a:t>
            </a:r>
            <a:r>
              <a:rPr lang="en-CA" altLang="en-US" sz="2000" dirty="0"/>
              <a:t> </a:t>
            </a:r>
            <a:r>
              <a:rPr lang="en-CA" altLang="en-US" sz="2000" b="0" dirty="0"/>
              <a:t>(1 of 2)</a:t>
            </a:r>
            <a:endParaRPr lang="en-US" b="0" dirty="0"/>
          </a:p>
        </p:txBody>
      </p:sp>
      <p:sp>
        <p:nvSpPr>
          <p:cNvPr id="3" name="Content Placeholder 2"/>
          <p:cNvSpPr>
            <a:spLocks noGrp="1"/>
          </p:cNvSpPr>
          <p:nvPr>
            <p:ph idx="1"/>
          </p:nvPr>
        </p:nvSpPr>
        <p:spPr/>
        <p:txBody>
          <a:bodyPr/>
          <a:lstStyle/>
          <a:p>
            <a:r>
              <a:rPr lang="en-CA" altLang="en-US" dirty="0"/>
              <a:t>Situations can be described as being either “weak” or “strong”.</a:t>
            </a:r>
          </a:p>
          <a:p>
            <a:r>
              <a:rPr lang="en-CA" altLang="en-US" dirty="0"/>
              <a:t>In </a:t>
            </a:r>
            <a:r>
              <a:rPr lang="en-CA" altLang="en-US" b="1" dirty="0"/>
              <a:t>weak</a:t>
            </a:r>
            <a:r>
              <a:rPr lang="en-CA" altLang="en-US" dirty="0"/>
              <a:t> situations, roles are loosely defined, there are few rules and weak reinforcement and punishment contingencies. </a:t>
            </a:r>
          </a:p>
          <a:p>
            <a:r>
              <a:rPr lang="en-CA" altLang="en-US" dirty="0"/>
              <a:t>Personality has the strongest effect in weak situations.</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Personality and the Situation</a:t>
            </a:r>
            <a:r>
              <a:rPr lang="en-CA" altLang="en-US" sz="2000" dirty="0"/>
              <a:t> </a:t>
            </a:r>
            <a:r>
              <a:rPr lang="en-CA" altLang="en-US" sz="2000" b="0" dirty="0"/>
              <a:t>(2 of 2)</a:t>
            </a:r>
            <a:endParaRPr lang="en-US" dirty="0"/>
          </a:p>
        </p:txBody>
      </p:sp>
      <p:sp>
        <p:nvSpPr>
          <p:cNvPr id="3" name="Content Placeholder 2"/>
          <p:cNvSpPr>
            <a:spLocks noGrp="1"/>
          </p:cNvSpPr>
          <p:nvPr>
            <p:ph idx="1"/>
          </p:nvPr>
        </p:nvSpPr>
        <p:spPr/>
        <p:txBody>
          <a:bodyPr/>
          <a:lstStyle/>
          <a:p>
            <a:r>
              <a:rPr lang="en-CA" altLang="en-US" dirty="0"/>
              <a:t>In </a:t>
            </a:r>
            <a:r>
              <a:rPr lang="en-CA" altLang="en-US" b="1" dirty="0"/>
              <a:t>strong</a:t>
            </a:r>
            <a:r>
              <a:rPr lang="en-CA" altLang="en-US" dirty="0"/>
              <a:t> situations, the roles, rules, and contingencies are more defined.</a:t>
            </a:r>
          </a:p>
          <a:p>
            <a:r>
              <a:rPr lang="en-CA" altLang="en-US" dirty="0"/>
              <a:t>Personality has less of an impact in strong situations.</a:t>
            </a:r>
          </a:p>
          <a:p>
            <a:r>
              <a:rPr lang="en-CA" altLang="en-US" dirty="0"/>
              <a:t>The extent to which personality influences people’s attitudes and behaviour depends on the situation.</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Trait Activation Theory</a:t>
            </a:r>
            <a:endParaRPr lang="en-US" dirty="0"/>
          </a:p>
        </p:txBody>
      </p:sp>
      <p:sp>
        <p:nvSpPr>
          <p:cNvPr id="3" name="Content Placeholder 2"/>
          <p:cNvSpPr>
            <a:spLocks noGrp="1"/>
          </p:cNvSpPr>
          <p:nvPr>
            <p:ph idx="1"/>
          </p:nvPr>
        </p:nvSpPr>
        <p:spPr/>
        <p:txBody>
          <a:bodyPr/>
          <a:lstStyle/>
          <a:p>
            <a:r>
              <a:rPr lang="en-CA" altLang="en-US" dirty="0"/>
              <a:t>Personality traits lead to certain behaviours only when the situation makes the need for the trait salient.</a:t>
            </a:r>
          </a:p>
          <a:p>
            <a:r>
              <a:rPr lang="en-CA" altLang="en-US" dirty="0"/>
              <a:t>Personality influences people’s behaviour when the situation calls for a particular personality characteristic.</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Implications of the </a:t>
            </a:r>
            <a:r>
              <a:rPr lang="en-CA" altLang="en-US" dirty="0" err="1"/>
              <a:t>Interactionist</a:t>
            </a:r>
            <a:r>
              <a:rPr lang="en-CA" altLang="en-US" dirty="0"/>
              <a:t> Approach</a:t>
            </a:r>
            <a:endParaRPr lang="en-US" dirty="0"/>
          </a:p>
        </p:txBody>
      </p:sp>
      <p:sp>
        <p:nvSpPr>
          <p:cNvPr id="3" name="Content Placeholder 2"/>
          <p:cNvSpPr>
            <a:spLocks noGrp="1"/>
          </p:cNvSpPr>
          <p:nvPr>
            <p:ph idx="1"/>
          </p:nvPr>
        </p:nvSpPr>
        <p:spPr/>
        <p:txBody>
          <a:bodyPr/>
          <a:lstStyle/>
          <a:p>
            <a:r>
              <a:rPr lang="en-CA" altLang="en-US" dirty="0"/>
              <a:t>Some personality characteristics are useful in certain organizational situations.</a:t>
            </a:r>
          </a:p>
          <a:p>
            <a:r>
              <a:rPr lang="en-CA" altLang="en-US" dirty="0"/>
              <a:t>There is no one best personality.</a:t>
            </a:r>
          </a:p>
          <a:p>
            <a:r>
              <a:rPr lang="en-CA" altLang="en-US" dirty="0"/>
              <a:t>Managers need to appreciate the advantages of employee diversity.</a:t>
            </a:r>
          </a:p>
          <a:p>
            <a:r>
              <a:rPr lang="en-CA" altLang="en-US" dirty="0"/>
              <a:t>The importance of </a:t>
            </a:r>
            <a:r>
              <a:rPr lang="en-CA" altLang="en-US" i="1" dirty="0"/>
              <a:t>fit</a:t>
            </a:r>
            <a:r>
              <a:rPr lang="en-CA" altLang="en-US" dirty="0"/>
              <a:t> - putting the right person in the right job, group, or organization.</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The Five-Factor Model of Personality</a:t>
            </a:r>
            <a:r>
              <a:rPr lang="en-CA" altLang="en-US" sz="2000" dirty="0"/>
              <a:t> </a:t>
            </a:r>
            <a:br>
              <a:rPr lang="en-CA" altLang="en-US" dirty="0"/>
            </a:br>
            <a:r>
              <a:rPr lang="en-CA" altLang="en-US" sz="2000" b="0" dirty="0"/>
              <a:t>(1 of 2)</a:t>
            </a:r>
            <a:endParaRPr lang="en-US" b="0" dirty="0"/>
          </a:p>
        </p:txBody>
      </p:sp>
      <p:sp>
        <p:nvSpPr>
          <p:cNvPr id="3" name="Content Placeholder 2"/>
          <p:cNvSpPr>
            <a:spLocks noGrp="1"/>
          </p:cNvSpPr>
          <p:nvPr>
            <p:ph idx="1"/>
          </p:nvPr>
        </p:nvSpPr>
        <p:spPr/>
        <p:txBody>
          <a:bodyPr/>
          <a:lstStyle/>
          <a:p>
            <a:r>
              <a:rPr lang="en-CA" altLang="en-US" dirty="0"/>
              <a:t>Five basic but general dimensions that describe personality:</a:t>
            </a:r>
          </a:p>
          <a:p>
            <a:pPr lvl="1"/>
            <a:r>
              <a:rPr lang="en-CA" altLang="en-US" dirty="0"/>
              <a:t>Extraversion</a:t>
            </a:r>
          </a:p>
          <a:p>
            <a:pPr lvl="1"/>
            <a:r>
              <a:rPr lang="en-CA" altLang="en-US" dirty="0"/>
              <a:t>Emotional stability/neuroticism</a:t>
            </a:r>
          </a:p>
          <a:p>
            <a:pPr lvl="1"/>
            <a:r>
              <a:rPr lang="en-CA" altLang="en-US" dirty="0"/>
              <a:t>Agreeableness</a:t>
            </a:r>
          </a:p>
          <a:p>
            <a:pPr lvl="1"/>
            <a:r>
              <a:rPr lang="en-CA" altLang="en-US" dirty="0"/>
              <a:t>Conscientiousness</a:t>
            </a:r>
          </a:p>
          <a:p>
            <a:pPr lvl="1"/>
            <a:r>
              <a:rPr lang="en-CA" altLang="en-US" dirty="0"/>
              <a:t>Openness to experience</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The Five-Factor Model of Personality</a:t>
            </a:r>
            <a:r>
              <a:rPr lang="en-CA" altLang="en-US" sz="2000" dirty="0"/>
              <a:t> </a:t>
            </a:r>
            <a:br>
              <a:rPr lang="en-CA" altLang="en-US" dirty="0"/>
            </a:br>
            <a:r>
              <a:rPr lang="en-CA" altLang="en-US" sz="2000" b="0" dirty="0"/>
              <a:t>(2 of 2)</a:t>
            </a:r>
            <a:endParaRPr lang="en-US" dirty="0"/>
          </a:p>
        </p:txBody>
      </p:sp>
      <p:pic>
        <p:nvPicPr>
          <p:cNvPr id="3" name="Picture 2" descr="The 5 models are listed and described as follows:&#10;• Extraversion: socialable, talkative versus withdrawn, shy&#10;• Emotional stability: stable, confident versus depressed, anxious&#10;• Agreeableness: tolerant, cooperative versus cold, rude&#10;• Conscientiousness: dependable, responsible versus careless, impulsive&#10;• Openness to experience: curious, original versus dull, unimaginative &#10;"/>
          <p:cNvPicPr>
            <a:picLocks noChangeAspect="1"/>
          </p:cNvPicPr>
          <p:nvPr/>
        </p:nvPicPr>
        <p:blipFill rotWithShape="1">
          <a:blip r:embed="rId2">
            <a:extLst>
              <a:ext uri="{28A0092B-C50C-407E-A947-70E740481C1C}">
                <a14:useLocalDpi xmlns:a14="http://schemas.microsoft.com/office/drawing/2010/main" val="0"/>
              </a:ext>
            </a:extLst>
          </a:blip>
          <a:srcRect t="27479"/>
          <a:stretch/>
        </p:blipFill>
        <p:spPr>
          <a:xfrm>
            <a:off x="609600" y="3066584"/>
            <a:ext cx="8188614" cy="1734016"/>
          </a:xfrm>
          <a:prstGeom prst="rect">
            <a:avLst/>
          </a:prstGeom>
        </p:spPr>
      </p:pic>
    </p:spTree>
    <p:extLst>
      <p:ext uri="{BB962C8B-B14F-4D97-AF65-F5344CB8AC3E}">
        <p14:creationId xmlns:p14="http://schemas.microsoft.com/office/powerpoint/2010/main" val="19093786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Extraversion and OB</a:t>
            </a:r>
            <a:endParaRPr lang="en-US" dirty="0"/>
          </a:p>
        </p:txBody>
      </p:sp>
      <p:sp>
        <p:nvSpPr>
          <p:cNvPr id="3" name="Content Placeholder 2"/>
          <p:cNvSpPr>
            <a:spLocks noGrp="1"/>
          </p:cNvSpPr>
          <p:nvPr>
            <p:ph idx="1"/>
          </p:nvPr>
        </p:nvSpPr>
        <p:spPr/>
        <p:txBody>
          <a:bodyPr/>
          <a:lstStyle/>
          <a:p>
            <a:r>
              <a:rPr lang="en-US" altLang="en-US" dirty="0"/>
              <a:t>Important for jobs that require interpersonal interaction and where being sociable, assertive, energetic, and ambitious is important for success.</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Emotional Stability/Neuroticism and OB</a:t>
            </a:r>
            <a:endParaRPr lang="en-US" dirty="0"/>
          </a:p>
        </p:txBody>
      </p:sp>
      <p:sp>
        <p:nvSpPr>
          <p:cNvPr id="3" name="Content Placeholder 2"/>
          <p:cNvSpPr>
            <a:spLocks noGrp="1"/>
          </p:cNvSpPr>
          <p:nvPr>
            <p:ph idx="1"/>
          </p:nvPr>
        </p:nvSpPr>
        <p:spPr/>
        <p:txBody>
          <a:bodyPr/>
          <a:lstStyle/>
          <a:p>
            <a:r>
              <a:rPr lang="en-US" altLang="en-US" dirty="0"/>
              <a:t>Persons high on emotional stability will have more effective interactions with co-workers and customers as they tend to be more calm and secure.</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Agreeableness and OB</a:t>
            </a:r>
            <a:endParaRPr lang="en-US" dirty="0"/>
          </a:p>
        </p:txBody>
      </p:sp>
      <p:sp>
        <p:nvSpPr>
          <p:cNvPr id="3" name="Content Placeholder 2"/>
          <p:cNvSpPr>
            <a:spLocks noGrp="1"/>
          </p:cNvSpPr>
          <p:nvPr>
            <p:ph idx="1"/>
          </p:nvPr>
        </p:nvSpPr>
        <p:spPr/>
        <p:txBody>
          <a:bodyPr/>
          <a:lstStyle/>
          <a:p>
            <a:r>
              <a:rPr lang="en-US" altLang="en-US" dirty="0"/>
              <a:t>Contributes to job performance in jobs that require interaction and involve helping, cooperating, and nurturing others as well as in jobs that involve teamwork and cooperation.</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Conscientiousness and OB</a:t>
            </a:r>
            <a:endParaRPr lang="en-US" dirty="0"/>
          </a:p>
        </p:txBody>
      </p:sp>
      <p:sp>
        <p:nvSpPr>
          <p:cNvPr id="3" name="Content Placeholder 2"/>
          <p:cNvSpPr>
            <a:spLocks noGrp="1"/>
          </p:cNvSpPr>
          <p:nvPr>
            <p:ph idx="1"/>
          </p:nvPr>
        </p:nvSpPr>
        <p:spPr/>
        <p:txBody>
          <a:bodyPr/>
          <a:lstStyle/>
          <a:p>
            <a:r>
              <a:rPr lang="en-US" altLang="en-US" dirty="0"/>
              <a:t>Important for job performance on most jobs given the tendency towards hard work and achievement.</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Openness to Experience and OB</a:t>
            </a:r>
            <a:endParaRPr lang="en-US" dirty="0"/>
          </a:p>
        </p:txBody>
      </p:sp>
      <p:sp>
        <p:nvSpPr>
          <p:cNvPr id="3" name="Content Placeholder 2"/>
          <p:cNvSpPr>
            <a:spLocks noGrp="1"/>
          </p:cNvSpPr>
          <p:nvPr>
            <p:ph idx="1"/>
          </p:nvPr>
        </p:nvSpPr>
        <p:spPr/>
        <p:txBody>
          <a:bodyPr/>
          <a:lstStyle/>
          <a:p>
            <a:r>
              <a:rPr lang="en-US" altLang="en-US" dirty="0"/>
              <a:t>Important for jobs that involve learning and creativity given the tendency to be intellectual, curious, and imaginative and have broad interests.</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The Five-Factor Model of Personality: Research</a:t>
            </a:r>
            <a:r>
              <a:rPr lang="en-CA" altLang="en-US" sz="2000" dirty="0"/>
              <a:t> </a:t>
            </a:r>
            <a:r>
              <a:rPr lang="en-CA" altLang="en-US" sz="2000" b="0" dirty="0"/>
              <a:t>(1 of 2)</a:t>
            </a:r>
            <a:endParaRPr lang="en-US" b="0" dirty="0"/>
          </a:p>
        </p:txBody>
      </p:sp>
      <p:sp>
        <p:nvSpPr>
          <p:cNvPr id="3" name="Content Placeholder 2"/>
          <p:cNvSpPr>
            <a:spLocks noGrp="1"/>
          </p:cNvSpPr>
          <p:nvPr>
            <p:ph idx="1"/>
          </p:nvPr>
        </p:nvSpPr>
        <p:spPr/>
        <p:txBody>
          <a:bodyPr/>
          <a:lstStyle/>
          <a:p>
            <a:r>
              <a:rPr lang="en-CA" altLang="en-US" dirty="0"/>
              <a:t>Each of the “Big Five” dimensions is related to job performance, employee engagement, and organizational citizenship behaviours.</a:t>
            </a:r>
          </a:p>
          <a:p>
            <a:r>
              <a:rPr lang="en-CA" altLang="en-US" dirty="0"/>
              <a:t>Best predictors of job performance depends on the occupation.</a:t>
            </a:r>
          </a:p>
          <a:p>
            <a:r>
              <a:rPr lang="en-CA" altLang="en-US" dirty="0"/>
              <a:t>Conscientiousness is the strongest predictor of overall job performance across all occupations.</a:t>
            </a:r>
          </a:p>
          <a:p>
            <a:r>
              <a:rPr lang="en-US" dirty="0"/>
              <a:t>Organizations with more conscientious employees have higher organizational financial performance.</a:t>
            </a:r>
          </a:p>
        </p:txBody>
      </p:sp>
    </p:spTree>
    <p:extLst>
      <p:ext uri="{BB962C8B-B14F-4D97-AF65-F5344CB8AC3E}">
        <p14:creationId xmlns:p14="http://schemas.microsoft.com/office/powerpoint/2010/main" val="19093786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The Five-Factor Model of Personality: Research</a:t>
            </a:r>
            <a:r>
              <a:rPr lang="en-CA" altLang="en-US" sz="2000" dirty="0"/>
              <a:t> </a:t>
            </a:r>
            <a:r>
              <a:rPr lang="en-CA" altLang="en-US" sz="2000" b="0" dirty="0"/>
              <a:t>(2 of 2)</a:t>
            </a:r>
            <a:endParaRPr lang="en-US" dirty="0"/>
          </a:p>
        </p:txBody>
      </p:sp>
      <p:sp>
        <p:nvSpPr>
          <p:cNvPr id="3" name="Content Placeholder 2"/>
          <p:cNvSpPr>
            <a:spLocks noGrp="1"/>
          </p:cNvSpPr>
          <p:nvPr>
            <p:ph idx="1"/>
          </p:nvPr>
        </p:nvSpPr>
        <p:spPr/>
        <p:txBody>
          <a:bodyPr/>
          <a:lstStyle/>
          <a:p>
            <a:pPr>
              <a:defRPr/>
            </a:pPr>
            <a:r>
              <a:rPr lang="en-CA" altLang="en-US" dirty="0"/>
              <a:t>The “Big Five” are also related to: </a:t>
            </a:r>
          </a:p>
          <a:p>
            <a:pPr lvl="1">
              <a:defRPr/>
            </a:pPr>
            <a:r>
              <a:rPr lang="en-CA" altLang="en-US" dirty="0"/>
              <a:t>Retention and attendance.</a:t>
            </a:r>
          </a:p>
          <a:p>
            <a:pPr lvl="1">
              <a:defRPr/>
            </a:pPr>
            <a:r>
              <a:rPr lang="en-CA" altLang="en-US" dirty="0"/>
              <a:t>Counterproductive behaviours, unsafe work behaviour and workplace deviance.</a:t>
            </a:r>
          </a:p>
          <a:p>
            <a:pPr lvl="1">
              <a:defRPr/>
            </a:pPr>
            <a:r>
              <a:rPr lang="en-CA" altLang="en-US" dirty="0"/>
              <a:t>Work motivation, job satisfaction, organizational commitment, and life satisfaction.</a:t>
            </a:r>
          </a:p>
          <a:p>
            <a:pPr lvl="1">
              <a:defRPr/>
            </a:pPr>
            <a:r>
              <a:rPr lang="en-CA" altLang="en-US" dirty="0"/>
              <a:t>Team behaviours such as cooperation.</a:t>
            </a:r>
          </a:p>
          <a:p>
            <a:pPr lvl="1">
              <a:defRPr/>
            </a:pPr>
            <a:r>
              <a:rPr lang="en-CA" altLang="en-US" dirty="0"/>
              <a:t>Career success and employment.</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Locus of Control</a:t>
            </a:r>
            <a:endParaRPr lang="en-US" dirty="0"/>
          </a:p>
        </p:txBody>
      </p:sp>
      <p:sp>
        <p:nvSpPr>
          <p:cNvPr id="3" name="Content Placeholder 2"/>
          <p:cNvSpPr>
            <a:spLocks noGrp="1"/>
          </p:cNvSpPr>
          <p:nvPr>
            <p:ph idx="1"/>
          </p:nvPr>
        </p:nvSpPr>
        <p:spPr/>
        <p:txBody>
          <a:bodyPr/>
          <a:lstStyle/>
          <a:p>
            <a:r>
              <a:rPr lang="en-CA" altLang="en-US" dirty="0"/>
              <a:t>A set of beliefs about whether one’s behaviour is controlled mainly by internal or external factors.</a:t>
            </a:r>
          </a:p>
          <a:p>
            <a:r>
              <a:rPr lang="en-CA" altLang="en-US" dirty="0"/>
              <a:t>Internals believe that the opportunity to control their own behaviour resides within themselves.</a:t>
            </a:r>
          </a:p>
          <a:p>
            <a:r>
              <a:rPr lang="en-CA" altLang="en-US" dirty="0"/>
              <a:t>Externals believe that external forces determine their behaviour.</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The Internal/External Locus of Control Continuum</a:t>
            </a:r>
            <a:endParaRPr lang="en-US" dirty="0"/>
          </a:p>
        </p:txBody>
      </p:sp>
      <p:pic>
        <p:nvPicPr>
          <p:cNvPr id="3" name="Picture 2" descr="Arrows point up and down. The up arrow is labelled high external control and the down arrow is labelled high internal control. The top of the diagram says: behaviour determined by fate, luck, powerful people. The bottom of the diagram says: behaviour determined by self-initiative, personal actions, free will."/>
          <p:cNvPicPr>
            <a:picLocks noChangeAspect="1"/>
          </p:cNvPicPr>
          <p:nvPr/>
        </p:nvPicPr>
        <p:blipFill rotWithShape="1">
          <a:blip r:embed="rId2" cstate="print">
            <a:extLst>
              <a:ext uri="{28A0092B-C50C-407E-A947-70E740481C1C}">
                <a14:useLocalDpi xmlns:a14="http://schemas.microsoft.com/office/drawing/2010/main" val="0"/>
              </a:ext>
            </a:extLst>
          </a:blip>
          <a:srcRect t="21138"/>
          <a:stretch/>
        </p:blipFill>
        <p:spPr>
          <a:xfrm>
            <a:off x="3390900" y="1600199"/>
            <a:ext cx="2362200" cy="4694439"/>
          </a:xfrm>
          <a:prstGeom prst="rect">
            <a:avLst/>
          </a:prstGeom>
        </p:spPr>
      </p:pic>
    </p:spTree>
    <p:extLst>
      <p:ext uri="{BB962C8B-B14F-4D97-AF65-F5344CB8AC3E}">
        <p14:creationId xmlns:p14="http://schemas.microsoft.com/office/powerpoint/2010/main" val="19093786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Locus of Control: Research</a:t>
            </a:r>
            <a:endParaRPr lang="en-US" dirty="0"/>
          </a:p>
        </p:txBody>
      </p:sp>
      <p:sp>
        <p:nvSpPr>
          <p:cNvPr id="3" name="Content Placeholder 2"/>
          <p:cNvSpPr>
            <a:spLocks noGrp="1"/>
          </p:cNvSpPr>
          <p:nvPr>
            <p:ph idx="1"/>
          </p:nvPr>
        </p:nvSpPr>
        <p:spPr/>
        <p:txBody>
          <a:bodyPr/>
          <a:lstStyle/>
          <a:p>
            <a:r>
              <a:rPr lang="en-CA" altLang="en-US" dirty="0"/>
              <a:t>Internals are more satisfied with their jobs, more committed to their organization, earn more money, and achieve higher organizational positions.</a:t>
            </a:r>
          </a:p>
          <a:p>
            <a:r>
              <a:rPr lang="en-CA" altLang="en-US" dirty="0"/>
              <a:t>Internals perceive less stress, cope with stress better and experience less burnout, and engage in more careful career planning.</a:t>
            </a:r>
          </a:p>
          <a:p>
            <a:r>
              <a:rPr lang="en-CA" altLang="en-US" dirty="0"/>
              <a:t>Internals are less likely to be absent from work and are more satisfied with their lives.</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Self-Monitoring</a:t>
            </a:r>
            <a:r>
              <a:rPr lang="en-CA" altLang="en-US" sz="2000" dirty="0"/>
              <a:t> </a:t>
            </a:r>
            <a:r>
              <a:rPr lang="en-CA" altLang="en-US" sz="2000" b="0" dirty="0"/>
              <a:t>(1 of 2)</a:t>
            </a:r>
            <a:endParaRPr lang="en-US" b="0" dirty="0"/>
          </a:p>
        </p:txBody>
      </p:sp>
      <p:sp>
        <p:nvSpPr>
          <p:cNvPr id="3" name="Content Placeholder 2"/>
          <p:cNvSpPr>
            <a:spLocks noGrp="1"/>
          </p:cNvSpPr>
          <p:nvPr>
            <p:ph idx="1"/>
          </p:nvPr>
        </p:nvSpPr>
        <p:spPr/>
        <p:txBody>
          <a:bodyPr/>
          <a:lstStyle/>
          <a:p>
            <a:r>
              <a:rPr lang="en-CA" altLang="en-US" dirty="0"/>
              <a:t>The extent to which people observe and regulate how they appear and behave in social settings and relationships.</a:t>
            </a:r>
          </a:p>
          <a:p>
            <a:r>
              <a:rPr lang="en-CA" altLang="en-US" dirty="0"/>
              <a:t>High self-monitors take great care to observe and control the images that they project.</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Self-Monitoring</a:t>
            </a:r>
            <a:r>
              <a:rPr lang="en-CA" altLang="en-US" sz="2000" dirty="0"/>
              <a:t> </a:t>
            </a:r>
            <a:r>
              <a:rPr lang="en-CA" altLang="en-US" sz="2000" b="0" dirty="0"/>
              <a:t>(2 of 2)</a:t>
            </a:r>
            <a:endParaRPr lang="en-US" dirty="0"/>
          </a:p>
        </p:txBody>
      </p:sp>
      <p:sp>
        <p:nvSpPr>
          <p:cNvPr id="3" name="Content Placeholder 2"/>
          <p:cNvSpPr>
            <a:spLocks noGrp="1"/>
          </p:cNvSpPr>
          <p:nvPr>
            <p:ph idx="1"/>
          </p:nvPr>
        </p:nvSpPr>
        <p:spPr/>
        <p:txBody>
          <a:bodyPr/>
          <a:lstStyle/>
          <a:p>
            <a:r>
              <a:rPr lang="en-CA" altLang="en-US" dirty="0"/>
              <a:t>High self-monitors show concern for socially appropriate emotions and behaviours, and tune into social and interpersonal cues; they regulate their behaviour and self-presentation according to these cues.</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Self-Monitoring: Research</a:t>
            </a:r>
            <a:r>
              <a:rPr lang="en-CA" altLang="en-US" sz="2000" dirty="0"/>
              <a:t> </a:t>
            </a:r>
            <a:r>
              <a:rPr lang="en-CA" altLang="en-US" sz="2000" b="0" dirty="0"/>
              <a:t>(1 of 2)</a:t>
            </a:r>
            <a:endParaRPr lang="en-US" b="0" dirty="0"/>
          </a:p>
        </p:txBody>
      </p:sp>
      <p:sp>
        <p:nvSpPr>
          <p:cNvPr id="3" name="Content Placeholder 2"/>
          <p:cNvSpPr>
            <a:spLocks noGrp="1"/>
          </p:cNvSpPr>
          <p:nvPr>
            <p:ph idx="1"/>
          </p:nvPr>
        </p:nvSpPr>
        <p:spPr/>
        <p:txBody>
          <a:bodyPr/>
          <a:lstStyle/>
          <a:p>
            <a:r>
              <a:rPr lang="en-CA" altLang="en-US" dirty="0"/>
              <a:t>High self-monitors gravitate to jobs that require role-playing and the use of their self-presentation skills.</a:t>
            </a:r>
          </a:p>
          <a:p>
            <a:r>
              <a:rPr lang="en-CA" altLang="en-US" dirty="0"/>
              <a:t>High self-monitors are more involved in their jobs, perform better, and are more likely to emerge as leaders.</a:t>
            </a:r>
          </a:p>
          <a:p>
            <a:r>
              <a:rPr lang="en-CA" altLang="en-US" dirty="0"/>
              <a:t>High self-monitors experience more role stress and show less commitment to their organization.</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Self-Monitoring: Research</a:t>
            </a:r>
            <a:r>
              <a:rPr lang="en-CA" altLang="en-US" sz="2000" dirty="0"/>
              <a:t> </a:t>
            </a:r>
            <a:r>
              <a:rPr lang="en-CA" altLang="en-US" sz="2000" b="0" dirty="0"/>
              <a:t>(2 of 2)</a:t>
            </a:r>
            <a:endParaRPr lang="en-US" dirty="0"/>
          </a:p>
        </p:txBody>
      </p:sp>
      <p:sp>
        <p:nvSpPr>
          <p:cNvPr id="3" name="Content Placeholder 2"/>
          <p:cNvSpPr>
            <a:spLocks noGrp="1"/>
          </p:cNvSpPr>
          <p:nvPr>
            <p:ph idx="1"/>
          </p:nvPr>
        </p:nvSpPr>
        <p:spPr/>
        <p:txBody>
          <a:bodyPr/>
          <a:lstStyle/>
          <a:p>
            <a:r>
              <a:rPr lang="en-CA" altLang="en-US" dirty="0"/>
              <a:t>High self-monitors are not comfortable in ambiguous social settings in which it is hard to determine what behaviours are socially appropriate.</a:t>
            </a:r>
          </a:p>
          <a:p>
            <a:r>
              <a:rPr lang="en-CA" altLang="en-US" dirty="0"/>
              <a:t>Dealing with unfamiliar cultures might provoke stress.</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Self-Esteem</a:t>
            </a:r>
            <a:endParaRPr lang="en-US" dirty="0"/>
          </a:p>
        </p:txBody>
      </p:sp>
      <p:sp>
        <p:nvSpPr>
          <p:cNvPr id="3" name="Content Placeholder 2"/>
          <p:cNvSpPr>
            <a:spLocks noGrp="1"/>
          </p:cNvSpPr>
          <p:nvPr>
            <p:ph idx="1"/>
          </p:nvPr>
        </p:nvSpPr>
        <p:spPr/>
        <p:txBody>
          <a:bodyPr/>
          <a:lstStyle/>
          <a:p>
            <a:r>
              <a:rPr lang="en-CA" altLang="en-US" dirty="0"/>
              <a:t>The degree to which a person has a positive</a:t>
            </a:r>
            <a:br>
              <a:rPr lang="en-CA" altLang="en-US" dirty="0"/>
            </a:br>
            <a:r>
              <a:rPr lang="en-CA" altLang="en-US" dirty="0"/>
              <a:t>self-evaluation.</a:t>
            </a:r>
          </a:p>
          <a:p>
            <a:r>
              <a:rPr lang="en-CA" altLang="en-US" dirty="0"/>
              <a:t>People with high self-esteem have favourable</a:t>
            </a:r>
            <a:br>
              <a:rPr lang="en-CA" altLang="en-US" dirty="0"/>
            </a:br>
            <a:r>
              <a:rPr lang="en-CA" altLang="en-US" dirty="0"/>
              <a:t>self-images.</a:t>
            </a:r>
          </a:p>
          <a:p>
            <a:r>
              <a:rPr lang="en-CA" altLang="en-US" dirty="0"/>
              <a:t>People with low self-esteem have unfavourable self-images.</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Self-Esteem and Behavioural Plasticity Theory</a:t>
            </a:r>
            <a:endParaRPr lang="en-US" dirty="0"/>
          </a:p>
        </p:txBody>
      </p:sp>
      <p:sp>
        <p:nvSpPr>
          <p:cNvPr id="3" name="Content Placeholder 2"/>
          <p:cNvSpPr>
            <a:spLocks noGrp="1"/>
          </p:cNvSpPr>
          <p:nvPr>
            <p:ph idx="1"/>
          </p:nvPr>
        </p:nvSpPr>
        <p:spPr/>
        <p:txBody>
          <a:bodyPr/>
          <a:lstStyle/>
          <a:p>
            <a:r>
              <a:rPr lang="en-CA" altLang="en-US" dirty="0"/>
              <a:t>People with low self-esteem tend to be more susceptible to external and social influences than those who have high self-esteem.</a:t>
            </a:r>
          </a:p>
          <a:p>
            <a:r>
              <a:rPr lang="en-CA" altLang="en-US" dirty="0"/>
              <a:t>Events and people in organizations have more impact on the beliefs and actions of employees with low self-esteem.</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Self-Esteem: Research</a:t>
            </a:r>
            <a:endParaRPr lang="en-US" dirty="0"/>
          </a:p>
        </p:txBody>
      </p:sp>
      <p:sp>
        <p:nvSpPr>
          <p:cNvPr id="3" name="Content Placeholder 2"/>
          <p:cNvSpPr>
            <a:spLocks noGrp="1"/>
          </p:cNvSpPr>
          <p:nvPr>
            <p:ph idx="1"/>
          </p:nvPr>
        </p:nvSpPr>
        <p:spPr/>
        <p:txBody>
          <a:bodyPr/>
          <a:lstStyle/>
          <a:p>
            <a:r>
              <a:rPr lang="en-CA" altLang="en-US" dirty="0"/>
              <a:t>Employees with low self-esteem react badly to negative feedback – it lowers subsequent performance.</a:t>
            </a:r>
          </a:p>
          <a:p>
            <a:r>
              <a:rPr lang="en-CA" altLang="en-US" dirty="0"/>
              <a:t>People with high self-esteem make more fulfilling career decisions and have higher job satisfaction and job performance.</a:t>
            </a:r>
          </a:p>
          <a:p>
            <a:r>
              <a:rPr lang="en-CA" altLang="en-US" dirty="0"/>
              <a:t>People with high self-esteem are more resilient to the strains of everyday work-life.</a:t>
            </a:r>
          </a:p>
          <a:p>
            <a:r>
              <a:rPr lang="en-CA" altLang="en-US" i="1" dirty="0"/>
              <a:t>What can organizations do to bolster self-esteem?</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Bolstering Self-Esteem</a:t>
            </a:r>
            <a:endParaRPr lang="en-US" dirty="0"/>
          </a:p>
        </p:txBody>
      </p:sp>
      <p:sp>
        <p:nvSpPr>
          <p:cNvPr id="3" name="Content Placeholder 2"/>
          <p:cNvSpPr>
            <a:spLocks noGrp="1"/>
          </p:cNvSpPr>
          <p:nvPr>
            <p:ph idx="1"/>
          </p:nvPr>
        </p:nvSpPr>
        <p:spPr/>
        <p:txBody>
          <a:bodyPr/>
          <a:lstStyle/>
          <a:p>
            <a:r>
              <a:rPr lang="en-CA" altLang="en-US" dirty="0"/>
              <a:t>Opportunity for participation in decision making</a:t>
            </a:r>
          </a:p>
          <a:p>
            <a:r>
              <a:rPr lang="en-CA" altLang="en-US" dirty="0"/>
              <a:t>Autonomy</a:t>
            </a:r>
          </a:p>
          <a:p>
            <a:r>
              <a:rPr lang="en-CA" altLang="en-US" dirty="0"/>
              <a:t>Interesting work</a:t>
            </a:r>
          </a:p>
          <a:p>
            <a:r>
              <a:rPr lang="en-CA" altLang="en-US" dirty="0"/>
              <a:t>Avoid excessive and petty work rules</a:t>
            </a:r>
          </a:p>
        </p:txBody>
      </p:sp>
    </p:spTree>
    <p:extLst>
      <p:ext uri="{BB962C8B-B14F-4D97-AF65-F5344CB8AC3E}">
        <p14:creationId xmlns:p14="http://schemas.microsoft.com/office/powerpoint/2010/main" val="8572675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Advances in Personality and Organizational Behaviour</a:t>
            </a:r>
            <a:endParaRPr lang="en-US" dirty="0"/>
          </a:p>
        </p:txBody>
      </p:sp>
      <p:sp>
        <p:nvSpPr>
          <p:cNvPr id="3" name="Content Placeholder 2"/>
          <p:cNvSpPr>
            <a:spLocks noGrp="1"/>
          </p:cNvSpPr>
          <p:nvPr>
            <p:ph idx="1"/>
          </p:nvPr>
        </p:nvSpPr>
        <p:spPr/>
        <p:txBody>
          <a:bodyPr/>
          <a:lstStyle/>
          <a:p>
            <a:r>
              <a:rPr lang="en-CA" altLang="en-US" dirty="0"/>
              <a:t>Positive affectivity</a:t>
            </a:r>
          </a:p>
          <a:p>
            <a:r>
              <a:rPr lang="en-CA" altLang="en-US" dirty="0"/>
              <a:t>Negative affectivity</a:t>
            </a:r>
          </a:p>
          <a:p>
            <a:r>
              <a:rPr lang="en-CA" altLang="en-US" dirty="0"/>
              <a:t>Proactive personality</a:t>
            </a:r>
          </a:p>
          <a:p>
            <a:r>
              <a:rPr lang="en-CA" altLang="en-US" dirty="0"/>
              <a:t>General self-efficacy</a:t>
            </a:r>
          </a:p>
          <a:p>
            <a:r>
              <a:rPr lang="en-CA" altLang="en-US" dirty="0"/>
              <a:t>Core self-evaluations</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Positive and Negative Affectivity</a:t>
            </a:r>
            <a:endParaRPr lang="en-US" dirty="0"/>
          </a:p>
        </p:txBody>
      </p:sp>
      <p:sp>
        <p:nvSpPr>
          <p:cNvPr id="3" name="Content Placeholder 2"/>
          <p:cNvSpPr>
            <a:spLocks noGrp="1"/>
          </p:cNvSpPr>
          <p:nvPr>
            <p:ph idx="1"/>
          </p:nvPr>
        </p:nvSpPr>
        <p:spPr/>
        <p:txBody>
          <a:bodyPr/>
          <a:lstStyle/>
          <a:p>
            <a:r>
              <a:rPr lang="en-CA" altLang="en-US" dirty="0"/>
              <a:t>People who are high on </a:t>
            </a:r>
            <a:r>
              <a:rPr lang="en-CA" altLang="en-US" b="1" i="1" dirty="0"/>
              <a:t>positive affectivity</a:t>
            </a:r>
            <a:r>
              <a:rPr lang="en-CA" altLang="en-US" dirty="0"/>
              <a:t> (</a:t>
            </a:r>
            <a:r>
              <a:rPr lang="en-CA" altLang="en-US" b="1" dirty="0"/>
              <a:t>PA</a:t>
            </a:r>
            <a:r>
              <a:rPr lang="en-CA" altLang="en-US" dirty="0"/>
              <a:t>) experience positive emotions and moods and view the world in a positive light.</a:t>
            </a:r>
          </a:p>
          <a:p>
            <a:r>
              <a:rPr lang="en-CA" altLang="en-US" dirty="0"/>
              <a:t>People who are high on </a:t>
            </a:r>
            <a:r>
              <a:rPr lang="en-CA" altLang="en-US" b="1" i="1" dirty="0"/>
              <a:t>negative affectivity</a:t>
            </a:r>
            <a:r>
              <a:rPr lang="en-CA" altLang="en-US" dirty="0"/>
              <a:t> (</a:t>
            </a:r>
            <a:r>
              <a:rPr lang="en-CA" altLang="en-US" b="1" dirty="0"/>
              <a:t>NA</a:t>
            </a:r>
            <a:r>
              <a:rPr lang="en-CA" altLang="en-US" dirty="0"/>
              <a:t>) experience negative emotions and moods and view the world in a negative light.</a:t>
            </a:r>
          </a:p>
          <a:p>
            <a:r>
              <a:rPr lang="en-CA" altLang="en-US" dirty="0"/>
              <a:t>PA and NA are independent dimensions.</a:t>
            </a:r>
          </a:p>
          <a:p>
            <a:r>
              <a:rPr lang="en-CA" altLang="en-US" dirty="0"/>
              <a:t>They are </a:t>
            </a:r>
            <a:r>
              <a:rPr lang="en-CA" altLang="en-US" i="1" dirty="0"/>
              <a:t>emotional</a:t>
            </a:r>
            <a:r>
              <a:rPr lang="en-CA" altLang="en-US" dirty="0"/>
              <a:t> dispositions that predict people’s general emotional tendencies.</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Positive and Negative Affectivity: Research</a:t>
            </a:r>
            <a:r>
              <a:rPr lang="en-CA" altLang="en-US" sz="2000" dirty="0"/>
              <a:t> </a:t>
            </a:r>
            <a:r>
              <a:rPr lang="en-CA" altLang="en-US" sz="2000" b="0" dirty="0"/>
              <a:t>(1 of 2)</a:t>
            </a:r>
            <a:endParaRPr lang="en-US" b="0" dirty="0"/>
          </a:p>
        </p:txBody>
      </p:sp>
      <p:sp>
        <p:nvSpPr>
          <p:cNvPr id="3" name="Content Placeholder 2"/>
          <p:cNvSpPr>
            <a:spLocks noGrp="1"/>
          </p:cNvSpPr>
          <p:nvPr>
            <p:ph idx="1"/>
          </p:nvPr>
        </p:nvSpPr>
        <p:spPr/>
        <p:txBody>
          <a:bodyPr/>
          <a:lstStyle/>
          <a:p>
            <a:r>
              <a:rPr lang="en-CA" altLang="en-US" dirty="0"/>
              <a:t>People with higher PA report higher job satisfaction and job performance, engage in more organizational citizenship behaviours, and are more creative at work.</a:t>
            </a:r>
          </a:p>
          <a:p>
            <a:r>
              <a:rPr lang="en-US" dirty="0"/>
              <a:t>PA is the strongest predictor of employee engagement compared to other personality traits. </a:t>
            </a:r>
            <a:endParaRPr lang="en-CA" altLang="en-US" dirty="0"/>
          </a:p>
          <a:p>
            <a:r>
              <a:rPr lang="en-CA" altLang="en-US" dirty="0"/>
              <a:t>NA is associated with lower job satisfaction and engagement, and poorer job performance.</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Positive and Negative Affectivity: Research</a:t>
            </a:r>
            <a:r>
              <a:rPr lang="en-CA" altLang="en-US" sz="2000" dirty="0"/>
              <a:t> </a:t>
            </a:r>
            <a:r>
              <a:rPr lang="en-CA" altLang="en-US" sz="2000" b="0" dirty="0"/>
              <a:t>(2 of 2)</a:t>
            </a:r>
            <a:endParaRPr lang="en-US" dirty="0"/>
          </a:p>
        </p:txBody>
      </p:sp>
      <p:sp>
        <p:nvSpPr>
          <p:cNvPr id="3" name="Content Placeholder 2"/>
          <p:cNvSpPr>
            <a:spLocks noGrp="1"/>
          </p:cNvSpPr>
          <p:nvPr>
            <p:ph idx="1"/>
          </p:nvPr>
        </p:nvSpPr>
        <p:spPr/>
        <p:txBody>
          <a:bodyPr/>
          <a:lstStyle/>
          <a:p>
            <a:r>
              <a:rPr lang="en-CA" altLang="en-US" dirty="0"/>
              <a:t>NA has also been found to be related to more counterproductive work behaviours, withdrawal behaviours, and occupational injury.</a:t>
            </a:r>
          </a:p>
          <a:p>
            <a:r>
              <a:rPr lang="en-CA" altLang="en-US" dirty="0"/>
              <a:t>PA has been found to link happiness to success in life and at work.</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Proactive Personality</a:t>
            </a:r>
            <a:endParaRPr lang="en-US" dirty="0"/>
          </a:p>
        </p:txBody>
      </p:sp>
      <p:sp>
        <p:nvSpPr>
          <p:cNvPr id="3" name="Content Placeholder 2"/>
          <p:cNvSpPr>
            <a:spLocks noGrp="1"/>
          </p:cNvSpPr>
          <p:nvPr>
            <p:ph idx="1"/>
          </p:nvPr>
        </p:nvSpPr>
        <p:spPr>
          <a:xfrm>
            <a:off x="457200" y="1600200"/>
            <a:ext cx="8229600" cy="4648200"/>
          </a:xfrm>
        </p:spPr>
        <p:txBody>
          <a:bodyPr/>
          <a:lstStyle/>
          <a:p>
            <a:pPr>
              <a:lnSpc>
                <a:spcPct val="90000"/>
              </a:lnSpc>
            </a:pPr>
            <a:r>
              <a:rPr lang="en-CA" altLang="en-US" dirty="0"/>
              <a:t>A stable personal disposition that reflects a tendency to take personal initiative across a range of activities and situations and to effect positive change in one’s environment.</a:t>
            </a:r>
          </a:p>
          <a:p>
            <a:pPr>
              <a:lnSpc>
                <a:spcPct val="90000"/>
              </a:lnSpc>
            </a:pPr>
            <a:r>
              <a:rPr lang="en-CA" altLang="en-US" i="1" dirty="0"/>
              <a:t>Proactive behaviour </a:t>
            </a:r>
            <a:r>
              <a:rPr lang="en-CA" altLang="en-US" dirty="0"/>
              <a:t>involves taking initiative to improve current circumstances or creating new ones.</a:t>
            </a:r>
          </a:p>
          <a:p>
            <a:pPr>
              <a:lnSpc>
                <a:spcPct val="90000"/>
              </a:lnSpc>
            </a:pPr>
            <a:r>
              <a:rPr lang="en-CA" altLang="en-US" dirty="0"/>
              <a:t>Proactive individuals search for and identify opportunities, show initiative, take action, and persevere until they bring about meaningful change.</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Proactive Personality: Research</a:t>
            </a:r>
            <a:endParaRPr lang="en-US" dirty="0"/>
          </a:p>
        </p:txBody>
      </p:sp>
      <p:sp>
        <p:nvSpPr>
          <p:cNvPr id="3" name="Content Placeholder 2"/>
          <p:cNvSpPr>
            <a:spLocks noGrp="1"/>
          </p:cNvSpPr>
          <p:nvPr>
            <p:ph idx="1"/>
          </p:nvPr>
        </p:nvSpPr>
        <p:spPr/>
        <p:txBody>
          <a:bodyPr/>
          <a:lstStyle/>
          <a:p>
            <a:r>
              <a:rPr lang="en-CA" altLang="en-US" dirty="0"/>
              <a:t>Proactive personality is related to a number of work outcomes (such as job satisfaction, employee engagement, job performance, organizational citizenship behaviours).</a:t>
            </a:r>
          </a:p>
          <a:p>
            <a:r>
              <a:rPr lang="en-CA" altLang="en-US" dirty="0"/>
              <a:t>Persons with a proactive personality are more successful in searching for employment and career success.</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General Self-Efficacy</a:t>
            </a:r>
            <a:endParaRPr lang="en-US" dirty="0"/>
          </a:p>
        </p:txBody>
      </p:sp>
      <p:sp>
        <p:nvSpPr>
          <p:cNvPr id="3" name="Content Placeholder 2"/>
          <p:cNvSpPr>
            <a:spLocks noGrp="1"/>
          </p:cNvSpPr>
          <p:nvPr>
            <p:ph idx="1"/>
          </p:nvPr>
        </p:nvSpPr>
        <p:spPr/>
        <p:txBody>
          <a:bodyPr/>
          <a:lstStyle/>
          <a:p>
            <a:r>
              <a:rPr lang="en-CA" altLang="en-US" dirty="0"/>
              <a:t>A general trait that refers to an individual’s belief in his or her ability to perform successfully in a variety of challenging situations.</a:t>
            </a:r>
          </a:p>
          <a:p>
            <a:r>
              <a:rPr lang="en-CA" altLang="en-US" dirty="0"/>
              <a:t>General self-efficacy (GSE) is a </a:t>
            </a:r>
            <a:r>
              <a:rPr lang="en-CA" altLang="en-US" i="1" dirty="0"/>
              <a:t>motivational</a:t>
            </a:r>
            <a:r>
              <a:rPr lang="en-CA" altLang="en-US" dirty="0"/>
              <a:t> trait rather than an </a:t>
            </a:r>
            <a:r>
              <a:rPr lang="en-CA" altLang="en-US" i="1" dirty="0"/>
              <a:t>affective </a:t>
            </a:r>
            <a:r>
              <a:rPr lang="en-CA" altLang="en-US" dirty="0"/>
              <a:t>trait.</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General Self-Efficacy: Research</a:t>
            </a:r>
            <a:endParaRPr lang="en-US" dirty="0"/>
          </a:p>
        </p:txBody>
      </p:sp>
      <p:sp>
        <p:nvSpPr>
          <p:cNvPr id="3" name="Content Placeholder 2"/>
          <p:cNvSpPr>
            <a:spLocks noGrp="1"/>
          </p:cNvSpPr>
          <p:nvPr>
            <p:ph idx="1"/>
          </p:nvPr>
        </p:nvSpPr>
        <p:spPr/>
        <p:txBody>
          <a:bodyPr/>
          <a:lstStyle/>
          <a:p>
            <a:r>
              <a:rPr lang="en-CA" altLang="en-US" dirty="0"/>
              <a:t>Individuals with higher GSE are better able to adapt to novel, uncertain, and adverse situations.</a:t>
            </a:r>
          </a:p>
          <a:p>
            <a:r>
              <a:rPr lang="en-CA" altLang="en-US" dirty="0"/>
              <a:t>Employees with higher GSE have higher job satisfaction and job performance.</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Core Self-Evaluations</a:t>
            </a:r>
            <a:endParaRPr lang="en-US" dirty="0"/>
          </a:p>
        </p:txBody>
      </p:sp>
      <p:sp>
        <p:nvSpPr>
          <p:cNvPr id="3" name="Content Placeholder 2"/>
          <p:cNvSpPr>
            <a:spLocks noGrp="1"/>
          </p:cNvSpPr>
          <p:nvPr>
            <p:ph idx="1"/>
          </p:nvPr>
        </p:nvSpPr>
        <p:spPr/>
        <p:txBody>
          <a:bodyPr/>
          <a:lstStyle/>
          <a:p>
            <a:r>
              <a:rPr lang="en-CA" altLang="en-US" dirty="0"/>
              <a:t>A multidimensional trait and broad personality concept that consists of several more specific traits that reflect the evaluations people hold about themselves and their self-worth, competence, and capability.</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Four Traits of Core Self-Evaluations</a:t>
            </a:r>
            <a:endParaRPr lang="en-US" dirty="0"/>
          </a:p>
        </p:txBody>
      </p:sp>
      <p:sp>
        <p:nvSpPr>
          <p:cNvPr id="3" name="Content Placeholder 2"/>
          <p:cNvSpPr>
            <a:spLocks noGrp="1"/>
          </p:cNvSpPr>
          <p:nvPr>
            <p:ph idx="1"/>
          </p:nvPr>
        </p:nvSpPr>
        <p:spPr/>
        <p:txBody>
          <a:bodyPr/>
          <a:lstStyle/>
          <a:p>
            <a:r>
              <a:rPr lang="en-CA" altLang="en-US" dirty="0"/>
              <a:t>Self-esteem</a:t>
            </a:r>
          </a:p>
          <a:p>
            <a:r>
              <a:rPr lang="en-CA" altLang="en-US" dirty="0"/>
              <a:t>General self-efficacy</a:t>
            </a:r>
          </a:p>
          <a:p>
            <a:r>
              <a:rPr lang="en-CA" altLang="en-US" dirty="0"/>
              <a:t>Locus of control</a:t>
            </a:r>
          </a:p>
          <a:p>
            <a:r>
              <a:rPr lang="en-CA" altLang="en-US" dirty="0"/>
              <a:t>Neuroticism (emotional stability)</a:t>
            </a:r>
          </a:p>
        </p:txBody>
      </p:sp>
    </p:spTree>
    <p:extLst>
      <p:ext uri="{BB962C8B-B14F-4D97-AF65-F5344CB8AC3E}">
        <p14:creationId xmlns:p14="http://schemas.microsoft.com/office/powerpoint/2010/main" val="19093786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Core Self-Evaluations: Research</a:t>
            </a:r>
            <a:r>
              <a:rPr lang="en-CA" altLang="en-US" sz="2000" dirty="0"/>
              <a:t> </a:t>
            </a:r>
            <a:r>
              <a:rPr lang="en-CA" altLang="en-US" sz="2000" b="0" dirty="0"/>
              <a:t>(1 of 2)</a:t>
            </a:r>
            <a:endParaRPr lang="en-US" b="0" dirty="0"/>
          </a:p>
        </p:txBody>
      </p:sp>
      <p:sp>
        <p:nvSpPr>
          <p:cNvPr id="3" name="Content Placeholder 2"/>
          <p:cNvSpPr>
            <a:spLocks noGrp="1"/>
          </p:cNvSpPr>
          <p:nvPr>
            <p:ph idx="1"/>
          </p:nvPr>
        </p:nvSpPr>
        <p:spPr>
          <a:xfrm>
            <a:off x="457200" y="1524000"/>
            <a:ext cx="8229600" cy="4525963"/>
          </a:xfrm>
        </p:spPr>
        <p:txBody>
          <a:bodyPr/>
          <a:lstStyle/>
          <a:p>
            <a:r>
              <a:rPr lang="en-CA" altLang="en-US" dirty="0"/>
              <a:t>People with more positive CSEs have higher job satisfaction, life satisfaction, and career satisfaction. </a:t>
            </a:r>
          </a:p>
          <a:p>
            <a:r>
              <a:rPr lang="en-CA" altLang="en-US" dirty="0"/>
              <a:t>CSE is related to job satisfaction over time.</a:t>
            </a:r>
          </a:p>
          <a:p>
            <a:r>
              <a:rPr lang="en-CA" altLang="en-US" dirty="0"/>
              <a:t>CSE is related to higher organizational commitment, job performance, and learning outcomes.</a:t>
            </a:r>
          </a:p>
          <a:p>
            <a:r>
              <a:rPr lang="en-CA" altLang="en-US" dirty="0"/>
              <a:t>Individuals with higher CSE perceive fewer stressors and experience less stress and conflict at work.</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Core Self-Evaluations: Research</a:t>
            </a:r>
            <a:r>
              <a:rPr lang="en-CA" altLang="en-US" sz="2000" dirty="0"/>
              <a:t> </a:t>
            </a:r>
            <a:r>
              <a:rPr lang="en-CA" altLang="en-US" sz="2000" b="0" dirty="0"/>
              <a:t>(2 of 2)</a:t>
            </a:r>
            <a:endParaRPr lang="en-US" dirty="0"/>
          </a:p>
        </p:txBody>
      </p:sp>
      <p:sp>
        <p:nvSpPr>
          <p:cNvPr id="3" name="Content Placeholder 2"/>
          <p:cNvSpPr>
            <a:spLocks noGrp="1"/>
          </p:cNvSpPr>
          <p:nvPr>
            <p:ph idx="1"/>
          </p:nvPr>
        </p:nvSpPr>
        <p:spPr/>
        <p:txBody>
          <a:bodyPr/>
          <a:lstStyle/>
          <a:p>
            <a:r>
              <a:rPr lang="en-CA" altLang="en-US" dirty="0"/>
              <a:t>Individuals with higher CSE are more likely to perceive and pay attention to the positive aspects of their environments.</a:t>
            </a:r>
          </a:p>
          <a:p>
            <a:r>
              <a:rPr lang="en-CA" altLang="en-US" dirty="0"/>
              <a:t>They also experience their job as more intrinsically satisfying and have higher perceptions of fairness and support.</a:t>
            </a:r>
          </a:p>
        </p:txBody>
      </p:sp>
    </p:spTree>
    <p:extLst>
      <p:ext uri="{BB962C8B-B14F-4D97-AF65-F5344CB8AC3E}">
        <p14:creationId xmlns:p14="http://schemas.microsoft.com/office/powerpoint/2010/main" val="190937862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What Is Learning?</a:t>
            </a:r>
            <a:endParaRPr lang="en-US" dirty="0"/>
          </a:p>
        </p:txBody>
      </p:sp>
      <p:sp>
        <p:nvSpPr>
          <p:cNvPr id="3" name="Content Placeholder 2"/>
          <p:cNvSpPr>
            <a:spLocks noGrp="1"/>
          </p:cNvSpPr>
          <p:nvPr>
            <p:ph idx="1"/>
          </p:nvPr>
        </p:nvSpPr>
        <p:spPr/>
        <p:txBody>
          <a:bodyPr/>
          <a:lstStyle/>
          <a:p>
            <a:r>
              <a:rPr lang="en-CA" altLang="en-US" dirty="0"/>
              <a:t>Learning occurs when practice or experience leads to a relatively permanent change in behaviour potential.</a:t>
            </a:r>
          </a:p>
          <a:p>
            <a:r>
              <a:rPr lang="en-CA" altLang="en-US" dirty="0"/>
              <a:t>The practice or experience that prompts learning stems from an environment that provides feedback concerning the consequences of behaviour.</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What Do Employees Learn in Organizations? </a:t>
            </a:r>
            <a:endParaRPr lang="en-US" b="0" dirty="0"/>
          </a:p>
        </p:txBody>
      </p:sp>
      <p:sp>
        <p:nvSpPr>
          <p:cNvPr id="3" name="Content Placeholder 2"/>
          <p:cNvSpPr>
            <a:spLocks noGrp="1"/>
          </p:cNvSpPr>
          <p:nvPr>
            <p:ph idx="1"/>
          </p:nvPr>
        </p:nvSpPr>
        <p:spPr/>
        <p:txBody>
          <a:bodyPr/>
          <a:lstStyle/>
          <a:p>
            <a:r>
              <a:rPr lang="en-CA" altLang="en-US" dirty="0"/>
              <a:t>Practical skills</a:t>
            </a:r>
          </a:p>
          <a:p>
            <a:r>
              <a:rPr lang="en-CA" altLang="en-US" dirty="0"/>
              <a:t>Intrapersonal skills</a:t>
            </a:r>
          </a:p>
          <a:p>
            <a:r>
              <a:rPr lang="en-CA" altLang="en-US" dirty="0"/>
              <a:t>Interpersonal skills</a:t>
            </a:r>
          </a:p>
          <a:p>
            <a:r>
              <a:rPr lang="en-CA" altLang="en-US" dirty="0"/>
              <a:t>Cultural awareness</a:t>
            </a:r>
          </a:p>
        </p:txBody>
      </p:sp>
    </p:spTree>
    <p:extLst>
      <p:ext uri="{BB962C8B-B14F-4D97-AF65-F5344CB8AC3E}">
        <p14:creationId xmlns:p14="http://schemas.microsoft.com/office/powerpoint/2010/main" val="37398096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Practical Skills</a:t>
            </a:r>
            <a:endParaRPr lang="en-US" b="0" dirty="0"/>
          </a:p>
        </p:txBody>
      </p:sp>
      <p:sp>
        <p:nvSpPr>
          <p:cNvPr id="3" name="Content Placeholder 2"/>
          <p:cNvSpPr>
            <a:spLocks noGrp="1"/>
          </p:cNvSpPr>
          <p:nvPr>
            <p:ph idx="1"/>
          </p:nvPr>
        </p:nvSpPr>
        <p:spPr/>
        <p:txBody>
          <a:bodyPr/>
          <a:lstStyle/>
          <a:p>
            <a:r>
              <a:rPr lang="en-CA" altLang="en-US" dirty="0"/>
              <a:t>Job-specific skills, knowledge, technical competence.</a:t>
            </a:r>
          </a:p>
          <a:p>
            <a:pPr marL="0" indent="0">
              <a:buNone/>
            </a:pPr>
            <a:endParaRPr lang="en-CA" altLang="en-US" dirty="0"/>
          </a:p>
        </p:txBody>
      </p:sp>
    </p:spTree>
    <p:extLst>
      <p:ext uri="{BB962C8B-B14F-4D97-AF65-F5344CB8AC3E}">
        <p14:creationId xmlns:p14="http://schemas.microsoft.com/office/powerpoint/2010/main" val="190937862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Intrapersonal Skills</a:t>
            </a:r>
            <a:endParaRPr lang="en-US" b="0" dirty="0"/>
          </a:p>
        </p:txBody>
      </p:sp>
      <p:sp>
        <p:nvSpPr>
          <p:cNvPr id="3" name="Content Placeholder 2"/>
          <p:cNvSpPr>
            <a:spLocks noGrp="1"/>
          </p:cNvSpPr>
          <p:nvPr>
            <p:ph idx="1"/>
          </p:nvPr>
        </p:nvSpPr>
        <p:spPr/>
        <p:txBody>
          <a:bodyPr/>
          <a:lstStyle/>
          <a:p>
            <a:r>
              <a:rPr lang="en-CA" altLang="en-US" dirty="0"/>
              <a:t>Problem solving, critical thinking, alternative work processes, risk taking.</a:t>
            </a:r>
            <a:endParaRPr lang="en-US" dirty="0"/>
          </a:p>
        </p:txBody>
      </p:sp>
    </p:spTree>
    <p:extLst>
      <p:ext uri="{BB962C8B-B14F-4D97-AF65-F5344CB8AC3E}">
        <p14:creationId xmlns:p14="http://schemas.microsoft.com/office/powerpoint/2010/main" val="132095777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Interpersonal Skills</a:t>
            </a:r>
            <a:endParaRPr lang="en-US" dirty="0"/>
          </a:p>
        </p:txBody>
      </p:sp>
      <p:sp>
        <p:nvSpPr>
          <p:cNvPr id="3" name="Content Placeholder 2"/>
          <p:cNvSpPr>
            <a:spLocks noGrp="1"/>
          </p:cNvSpPr>
          <p:nvPr>
            <p:ph idx="1"/>
          </p:nvPr>
        </p:nvSpPr>
        <p:spPr/>
        <p:txBody>
          <a:bodyPr/>
          <a:lstStyle/>
          <a:p>
            <a:r>
              <a:rPr lang="en-CA" altLang="en-US" dirty="0"/>
              <a:t>Interactive skills such as communicating, teamwork, conflict resolution.</a:t>
            </a:r>
          </a:p>
          <a:p>
            <a:pPr marL="0" indent="0">
              <a:buNone/>
            </a:pPr>
            <a:endParaRPr lang="en-CA" altLang="en-US" dirty="0"/>
          </a:p>
        </p:txBody>
      </p:sp>
    </p:spTree>
    <p:extLst>
      <p:ext uri="{BB962C8B-B14F-4D97-AF65-F5344CB8AC3E}">
        <p14:creationId xmlns:p14="http://schemas.microsoft.com/office/powerpoint/2010/main" val="19093786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Cultural Awareness</a:t>
            </a:r>
            <a:endParaRPr lang="en-US" dirty="0"/>
          </a:p>
        </p:txBody>
      </p:sp>
      <p:sp>
        <p:nvSpPr>
          <p:cNvPr id="3" name="Content Placeholder 2"/>
          <p:cNvSpPr>
            <a:spLocks noGrp="1"/>
          </p:cNvSpPr>
          <p:nvPr>
            <p:ph idx="1"/>
          </p:nvPr>
        </p:nvSpPr>
        <p:spPr/>
        <p:txBody>
          <a:bodyPr/>
          <a:lstStyle/>
          <a:p>
            <a:r>
              <a:rPr lang="en-CA" altLang="en-US" dirty="0"/>
              <a:t>The social norms of organizations, company goals, business operations, expectations, and priorities.</a:t>
            </a:r>
            <a:endParaRPr lang="en-US" dirty="0"/>
          </a:p>
        </p:txBody>
      </p:sp>
    </p:spTree>
    <p:extLst>
      <p:ext uri="{BB962C8B-B14F-4D97-AF65-F5344CB8AC3E}">
        <p14:creationId xmlns:p14="http://schemas.microsoft.com/office/powerpoint/2010/main" val="329730366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How Do People Learn?</a:t>
            </a:r>
            <a:endParaRPr lang="en-US" dirty="0"/>
          </a:p>
        </p:txBody>
      </p:sp>
      <p:sp>
        <p:nvSpPr>
          <p:cNvPr id="3" name="Content Placeholder 2"/>
          <p:cNvSpPr>
            <a:spLocks noGrp="1"/>
          </p:cNvSpPr>
          <p:nvPr>
            <p:ph idx="1"/>
          </p:nvPr>
        </p:nvSpPr>
        <p:spPr/>
        <p:txBody>
          <a:bodyPr/>
          <a:lstStyle/>
          <a:p>
            <a:r>
              <a:rPr lang="en-CA" altLang="en-US" dirty="0"/>
              <a:t>Two theories that describe how people in organizations learn:</a:t>
            </a:r>
          </a:p>
          <a:p>
            <a:pPr lvl="1"/>
            <a:r>
              <a:rPr lang="en-CA" altLang="en-US" dirty="0"/>
              <a:t>Operant learning theory</a:t>
            </a:r>
          </a:p>
          <a:p>
            <a:pPr lvl="1"/>
            <a:r>
              <a:rPr lang="en-CA" altLang="en-US" dirty="0"/>
              <a:t>Social cognitive theory</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Operant Learning Theory</a:t>
            </a:r>
            <a:r>
              <a:rPr lang="en-CA" altLang="en-US" sz="2000" dirty="0"/>
              <a:t> </a:t>
            </a:r>
            <a:r>
              <a:rPr lang="en-CA" altLang="en-US" sz="2000" b="0" dirty="0"/>
              <a:t>(1 of 2)</a:t>
            </a:r>
            <a:endParaRPr lang="en-US" b="0" dirty="0"/>
          </a:p>
        </p:txBody>
      </p:sp>
      <p:sp>
        <p:nvSpPr>
          <p:cNvPr id="3" name="Content Placeholder 2"/>
          <p:cNvSpPr>
            <a:spLocks noGrp="1"/>
          </p:cNvSpPr>
          <p:nvPr>
            <p:ph idx="1"/>
          </p:nvPr>
        </p:nvSpPr>
        <p:spPr/>
        <p:txBody>
          <a:bodyPr/>
          <a:lstStyle/>
          <a:p>
            <a:r>
              <a:rPr lang="en-CA" altLang="en-US" dirty="0"/>
              <a:t>Learning in which the subject learns to operate on the environment to achieve certain consequences.</a:t>
            </a:r>
          </a:p>
          <a:p>
            <a:r>
              <a:rPr lang="en-CA" altLang="en-US" dirty="0" err="1"/>
              <a:t>Operantly</a:t>
            </a:r>
            <a:r>
              <a:rPr lang="en-CA" altLang="en-US" dirty="0"/>
              <a:t> learned behaviour is controlled by the consequences that follow it.</a:t>
            </a:r>
          </a:p>
          <a:p>
            <a:r>
              <a:rPr lang="en-CA" altLang="en-US" dirty="0"/>
              <a:t>It is the connection between the behaviour and the consequence that is learned.</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Operant Learning Theory</a:t>
            </a:r>
            <a:r>
              <a:rPr lang="en-CA" altLang="en-US" sz="2000" dirty="0"/>
              <a:t> </a:t>
            </a:r>
            <a:r>
              <a:rPr lang="en-CA" altLang="en-US" sz="2000" b="0" dirty="0"/>
              <a:t>(2 of 2)</a:t>
            </a:r>
            <a:endParaRPr lang="en-US" dirty="0"/>
          </a:p>
        </p:txBody>
      </p:sp>
      <p:sp>
        <p:nvSpPr>
          <p:cNvPr id="3" name="Content Placeholder 2"/>
          <p:cNvSpPr>
            <a:spLocks noGrp="1"/>
          </p:cNvSpPr>
          <p:nvPr>
            <p:ph idx="1"/>
          </p:nvPr>
        </p:nvSpPr>
        <p:spPr/>
        <p:txBody>
          <a:bodyPr/>
          <a:lstStyle/>
          <a:p>
            <a:r>
              <a:rPr lang="en-CA" altLang="en-US" dirty="0"/>
              <a:t>Operant learning can be used to increase the probability of desired behaviours and to reduce or eliminate the probability of undesirable behaviours.</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Increasing the Probability of Behaviour</a:t>
            </a:r>
            <a:r>
              <a:rPr lang="en-CA" altLang="en-US" sz="2000" dirty="0"/>
              <a:t> </a:t>
            </a:r>
            <a:r>
              <a:rPr lang="en-CA" altLang="en-US" sz="2000" b="0" dirty="0"/>
              <a:t>(1 of 2)</a:t>
            </a:r>
            <a:endParaRPr lang="en-US" b="0" dirty="0"/>
          </a:p>
        </p:txBody>
      </p:sp>
      <p:sp>
        <p:nvSpPr>
          <p:cNvPr id="3" name="Content Placeholder 2"/>
          <p:cNvSpPr>
            <a:spLocks noGrp="1"/>
          </p:cNvSpPr>
          <p:nvPr>
            <p:ph idx="1"/>
          </p:nvPr>
        </p:nvSpPr>
        <p:spPr/>
        <p:txBody>
          <a:bodyPr/>
          <a:lstStyle/>
          <a:p>
            <a:r>
              <a:rPr lang="en-CA" altLang="en-US" dirty="0"/>
              <a:t>One of the most important consequences that influences behaviour is reinforcement.</a:t>
            </a:r>
          </a:p>
          <a:p>
            <a:r>
              <a:rPr lang="en-CA" altLang="en-US" i="1" dirty="0"/>
              <a:t>Reinforcement</a:t>
            </a:r>
            <a:r>
              <a:rPr lang="en-CA" altLang="en-US" dirty="0"/>
              <a:t> is the process by which stimuli strengthen behaviours.</a:t>
            </a:r>
          </a:p>
          <a:p>
            <a:r>
              <a:rPr lang="en-CA" altLang="en-US" dirty="0"/>
              <a:t>A </a:t>
            </a:r>
            <a:r>
              <a:rPr lang="en-CA" altLang="en-US" dirty="0" err="1"/>
              <a:t>reinforcer</a:t>
            </a:r>
            <a:r>
              <a:rPr lang="en-CA" altLang="en-US" dirty="0"/>
              <a:t> is a stimulus that follows some behaviour and increases or maintains the probability of that behaviour.</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Increasing the Probability of Behaviour</a:t>
            </a:r>
            <a:r>
              <a:rPr lang="en-CA" altLang="en-US" sz="2000" dirty="0"/>
              <a:t> </a:t>
            </a:r>
            <a:r>
              <a:rPr lang="en-CA" altLang="en-US" sz="2000" b="0" dirty="0"/>
              <a:t>(2 of 2)</a:t>
            </a:r>
            <a:endParaRPr lang="en-US" dirty="0"/>
          </a:p>
        </p:txBody>
      </p:sp>
      <p:sp>
        <p:nvSpPr>
          <p:cNvPr id="3" name="Content Placeholder 2"/>
          <p:cNvSpPr>
            <a:spLocks noGrp="1"/>
          </p:cNvSpPr>
          <p:nvPr>
            <p:ph idx="1"/>
          </p:nvPr>
        </p:nvSpPr>
        <p:spPr/>
        <p:txBody>
          <a:bodyPr/>
          <a:lstStyle/>
          <a:p>
            <a:r>
              <a:rPr lang="en-CA" altLang="en-US" dirty="0"/>
              <a:t>Positive </a:t>
            </a:r>
            <a:r>
              <a:rPr lang="en-CA" altLang="en-US" dirty="0" err="1"/>
              <a:t>reinforcers</a:t>
            </a:r>
            <a:r>
              <a:rPr lang="en-CA" altLang="en-US" dirty="0"/>
              <a:t> work by their application to a situation.</a:t>
            </a:r>
          </a:p>
          <a:p>
            <a:r>
              <a:rPr lang="en-CA" altLang="en-US" dirty="0"/>
              <a:t>Negative </a:t>
            </a:r>
            <a:r>
              <a:rPr lang="en-CA" altLang="en-US" dirty="0" err="1"/>
              <a:t>reinforcers</a:t>
            </a:r>
            <a:r>
              <a:rPr lang="en-CA" altLang="en-US" dirty="0"/>
              <a:t> work by their removal from a situation.</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Positive Reinforcement</a:t>
            </a:r>
            <a:endParaRPr lang="en-US" dirty="0"/>
          </a:p>
        </p:txBody>
      </p:sp>
      <p:sp>
        <p:nvSpPr>
          <p:cNvPr id="3" name="Content Placeholder 2"/>
          <p:cNvSpPr>
            <a:spLocks noGrp="1"/>
          </p:cNvSpPr>
          <p:nvPr>
            <p:ph idx="1"/>
          </p:nvPr>
        </p:nvSpPr>
        <p:spPr/>
        <p:txBody>
          <a:bodyPr/>
          <a:lstStyle/>
          <a:p>
            <a:r>
              <a:rPr lang="en-CA" altLang="en-US" dirty="0"/>
              <a:t>The application or addition of a stimulus that increases or maintains the probability of some behaviour.</a:t>
            </a:r>
          </a:p>
          <a:p>
            <a:r>
              <a:rPr lang="en-CA" altLang="en-US" dirty="0"/>
              <a:t>The stimulus is the positive </a:t>
            </a:r>
            <a:r>
              <a:rPr lang="en-CA" altLang="en-US" dirty="0" err="1"/>
              <a:t>reinforcer</a:t>
            </a:r>
            <a:r>
              <a:rPr lang="en-CA" altLang="en-US" dirty="0"/>
              <a:t>.</a:t>
            </a:r>
          </a:p>
          <a:p>
            <a:r>
              <a:rPr lang="en-CA" altLang="en-US" dirty="0"/>
              <a:t>The </a:t>
            </a:r>
            <a:r>
              <a:rPr lang="en-CA" altLang="en-US" dirty="0" err="1"/>
              <a:t>reinforcer</a:t>
            </a:r>
            <a:r>
              <a:rPr lang="en-CA" altLang="en-US" dirty="0"/>
              <a:t> is dependent or contingent on the occurrence of some desired behaviour.</a:t>
            </a:r>
          </a:p>
          <a:p>
            <a:r>
              <a:rPr lang="en-CA" altLang="en-US" dirty="0"/>
              <a:t>Whether or not something is a positive </a:t>
            </a:r>
            <a:r>
              <a:rPr lang="en-CA" altLang="en-US" dirty="0" err="1"/>
              <a:t>reinforcer</a:t>
            </a:r>
            <a:r>
              <a:rPr lang="en-CA" altLang="en-US" dirty="0"/>
              <a:t> depends on whether it increases or maintains the occurrence of some behaviour by its application.</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Negative Reinforcement</a:t>
            </a:r>
            <a:endParaRPr lang="en-US" dirty="0"/>
          </a:p>
        </p:txBody>
      </p:sp>
      <p:sp>
        <p:nvSpPr>
          <p:cNvPr id="3" name="Content Placeholder 2"/>
          <p:cNvSpPr>
            <a:spLocks noGrp="1"/>
          </p:cNvSpPr>
          <p:nvPr>
            <p:ph idx="1"/>
          </p:nvPr>
        </p:nvSpPr>
        <p:spPr/>
        <p:txBody>
          <a:bodyPr/>
          <a:lstStyle/>
          <a:p>
            <a:r>
              <a:rPr lang="en-CA" altLang="en-US" dirty="0"/>
              <a:t>The removal of a stimulus from a situation that increases or maintains the probability of some behaviour.</a:t>
            </a:r>
          </a:p>
          <a:p>
            <a:r>
              <a:rPr lang="en-CA" altLang="en-US" dirty="0"/>
              <a:t>Negative reinforcement occurs when a response </a:t>
            </a:r>
            <a:r>
              <a:rPr lang="en-CA" altLang="en-US" i="1" dirty="0"/>
              <a:t>prevents </a:t>
            </a:r>
            <a:r>
              <a:rPr lang="en-CA" altLang="en-US" dirty="0"/>
              <a:t>some event or stimulus from occurring.</a:t>
            </a:r>
          </a:p>
          <a:p>
            <a:r>
              <a:rPr lang="en-CA" altLang="en-US" dirty="0"/>
              <a:t>The removed or prevented stimulus is a negative </a:t>
            </a:r>
            <a:r>
              <a:rPr lang="en-CA" altLang="en-US" dirty="0" err="1"/>
              <a:t>reinforcer</a:t>
            </a:r>
            <a:r>
              <a:rPr lang="en-CA" altLang="en-US" dirty="0"/>
              <a:t>.</a:t>
            </a:r>
          </a:p>
          <a:p>
            <a:r>
              <a:rPr lang="en-CA" altLang="en-US" dirty="0"/>
              <a:t>Negative </a:t>
            </a:r>
            <a:r>
              <a:rPr lang="en-CA" altLang="en-US" dirty="0" err="1"/>
              <a:t>reinforcers</a:t>
            </a:r>
            <a:r>
              <a:rPr lang="en-CA" altLang="en-US" dirty="0"/>
              <a:t> are defined by what they do and how they work, not by their unpleasantness.</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Organizational Errors Involving Reinforcement</a:t>
            </a:r>
            <a:endParaRPr lang="en-US" dirty="0"/>
          </a:p>
        </p:txBody>
      </p:sp>
      <p:sp>
        <p:nvSpPr>
          <p:cNvPr id="3" name="Content Placeholder 2"/>
          <p:cNvSpPr>
            <a:spLocks noGrp="1"/>
          </p:cNvSpPr>
          <p:nvPr>
            <p:ph idx="1"/>
          </p:nvPr>
        </p:nvSpPr>
        <p:spPr/>
        <p:txBody>
          <a:bodyPr/>
          <a:lstStyle/>
          <a:p>
            <a:r>
              <a:rPr lang="en-CA" altLang="en-US" dirty="0"/>
              <a:t>Managers sometimes make the following errors when trying to use reinforcement:</a:t>
            </a:r>
          </a:p>
          <a:p>
            <a:pPr lvl="1"/>
            <a:r>
              <a:rPr lang="en-CA" altLang="en-US" dirty="0"/>
              <a:t>Confusing rewards with </a:t>
            </a:r>
            <a:r>
              <a:rPr lang="en-CA" altLang="en-US" dirty="0" err="1"/>
              <a:t>reinforcers</a:t>
            </a:r>
            <a:endParaRPr lang="en-CA" altLang="en-US" dirty="0"/>
          </a:p>
          <a:p>
            <a:pPr lvl="1"/>
            <a:r>
              <a:rPr lang="en-CA" altLang="en-US" dirty="0"/>
              <a:t>Neglecting diversity in preferences for </a:t>
            </a:r>
            <a:r>
              <a:rPr lang="en-CA" altLang="en-US" dirty="0" err="1"/>
              <a:t>reinforcers</a:t>
            </a:r>
            <a:endParaRPr lang="en-CA" altLang="en-US" dirty="0"/>
          </a:p>
          <a:p>
            <a:pPr lvl="1"/>
            <a:r>
              <a:rPr lang="en-CA" altLang="en-US" dirty="0"/>
              <a:t>Neglecting important sources of reinforcement</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Confusing Rewards with </a:t>
            </a:r>
            <a:r>
              <a:rPr lang="en-CA" altLang="en-US" dirty="0" err="1"/>
              <a:t>Reinforcers</a:t>
            </a:r>
            <a:endParaRPr lang="en-US" dirty="0"/>
          </a:p>
        </p:txBody>
      </p:sp>
      <p:sp>
        <p:nvSpPr>
          <p:cNvPr id="3" name="Content Placeholder 2"/>
          <p:cNvSpPr>
            <a:spLocks noGrp="1"/>
          </p:cNvSpPr>
          <p:nvPr>
            <p:ph idx="1"/>
          </p:nvPr>
        </p:nvSpPr>
        <p:spPr/>
        <p:txBody>
          <a:bodyPr/>
          <a:lstStyle/>
          <a:p>
            <a:r>
              <a:rPr lang="en-CA" altLang="en-US" dirty="0"/>
              <a:t>Rewards fail to serve as </a:t>
            </a:r>
            <a:r>
              <a:rPr lang="en-CA" altLang="en-US" dirty="0" err="1"/>
              <a:t>reinforcers</a:t>
            </a:r>
            <a:r>
              <a:rPr lang="en-CA" altLang="en-US" dirty="0"/>
              <a:t> when they are not made </a:t>
            </a:r>
            <a:r>
              <a:rPr lang="en-CA" altLang="en-US" i="1" dirty="0"/>
              <a:t>contingent</a:t>
            </a:r>
            <a:r>
              <a:rPr lang="en-CA" altLang="en-US" dirty="0"/>
              <a:t> on some specific desired behaviours.</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Neglecting Diversity in Preferences for </a:t>
            </a:r>
            <a:r>
              <a:rPr lang="en-CA" altLang="en-US" dirty="0" err="1"/>
              <a:t>Reinforcers</a:t>
            </a:r>
            <a:endParaRPr lang="en-US" dirty="0"/>
          </a:p>
        </p:txBody>
      </p:sp>
      <p:sp>
        <p:nvSpPr>
          <p:cNvPr id="3" name="Content Placeholder 2"/>
          <p:cNvSpPr>
            <a:spLocks noGrp="1"/>
          </p:cNvSpPr>
          <p:nvPr>
            <p:ph idx="1"/>
          </p:nvPr>
        </p:nvSpPr>
        <p:spPr/>
        <p:txBody>
          <a:bodyPr/>
          <a:lstStyle/>
          <a:p>
            <a:r>
              <a:rPr lang="en-CA" altLang="en-US" dirty="0"/>
              <a:t>Organizations often fail to appreciate individual differences in preferences for </a:t>
            </a:r>
            <a:r>
              <a:rPr lang="en-CA" altLang="en-US" dirty="0" err="1"/>
              <a:t>reinforcers</a:t>
            </a:r>
            <a:r>
              <a:rPr lang="en-CA" altLang="en-US" dirty="0"/>
              <a:t>.</a:t>
            </a:r>
          </a:p>
          <a:p>
            <a:r>
              <a:rPr lang="en-CA" altLang="en-US" dirty="0"/>
              <a:t>Managers should consider the stimuli under their control for their applicability as </a:t>
            </a:r>
            <a:r>
              <a:rPr lang="en-CA" altLang="en-US" dirty="0" err="1"/>
              <a:t>reinforcers</a:t>
            </a:r>
            <a:r>
              <a:rPr lang="en-CA" altLang="en-US" dirty="0"/>
              <a:t> for particular employees.</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Neglecting Important Sources of Reinforcement</a:t>
            </a:r>
            <a:endParaRPr lang="en-US" dirty="0"/>
          </a:p>
        </p:txBody>
      </p:sp>
      <p:sp>
        <p:nvSpPr>
          <p:cNvPr id="3" name="Content Placeholder 2"/>
          <p:cNvSpPr>
            <a:spLocks noGrp="1"/>
          </p:cNvSpPr>
          <p:nvPr>
            <p:ph idx="1"/>
          </p:nvPr>
        </p:nvSpPr>
        <p:spPr/>
        <p:txBody>
          <a:bodyPr/>
          <a:lstStyle/>
          <a:p>
            <a:r>
              <a:rPr lang="en-CA" altLang="en-US" dirty="0"/>
              <a:t>Managers often neglect important sources of reinforcement such as those administered by</a:t>
            </a:r>
            <a:br>
              <a:rPr lang="en-CA" altLang="en-US" dirty="0"/>
            </a:br>
            <a:r>
              <a:rPr lang="en-CA" altLang="en-US" dirty="0"/>
              <a:t>co-workers or intrinsic to the job.</a:t>
            </a:r>
          </a:p>
          <a:p>
            <a:r>
              <a:rPr lang="en-CA" altLang="en-US" dirty="0"/>
              <a:t>Two important sources of reinforcement that managers often ignore: </a:t>
            </a:r>
          </a:p>
          <a:p>
            <a:pPr lvl="1"/>
            <a:r>
              <a:rPr lang="en-CA" altLang="en-US" dirty="0"/>
              <a:t>Performance feedback </a:t>
            </a:r>
          </a:p>
          <a:p>
            <a:pPr lvl="1"/>
            <a:r>
              <a:rPr lang="en-CA" altLang="en-US" dirty="0"/>
              <a:t>Social recognition</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Performance Feedback</a:t>
            </a:r>
            <a:r>
              <a:rPr lang="en-CA" altLang="en-US" sz="2000" dirty="0"/>
              <a:t> </a:t>
            </a:r>
            <a:r>
              <a:rPr lang="en-CA" altLang="en-US" sz="2000" b="0" dirty="0"/>
              <a:t>(1 of 2)</a:t>
            </a:r>
            <a:endParaRPr lang="en-US" b="0" dirty="0"/>
          </a:p>
        </p:txBody>
      </p:sp>
      <p:sp>
        <p:nvSpPr>
          <p:cNvPr id="3" name="Content Placeholder 2"/>
          <p:cNvSpPr>
            <a:spLocks noGrp="1"/>
          </p:cNvSpPr>
          <p:nvPr>
            <p:ph idx="1"/>
          </p:nvPr>
        </p:nvSpPr>
        <p:spPr/>
        <p:txBody>
          <a:bodyPr/>
          <a:lstStyle/>
          <a:p>
            <a:r>
              <a:rPr lang="en-CA" altLang="en-US" i="1" dirty="0"/>
              <a:t>Performance feedback</a:t>
            </a:r>
            <a:r>
              <a:rPr lang="en-CA" altLang="en-US" dirty="0"/>
              <a:t> involves providing quantitative or qualitative information on past performance for the purpose of changing or maintaining performance in specific ways.</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Performance Feedback</a:t>
            </a:r>
            <a:r>
              <a:rPr lang="en-CA" altLang="en-US" sz="2000" dirty="0"/>
              <a:t> </a:t>
            </a:r>
            <a:r>
              <a:rPr lang="en-CA" altLang="en-US" sz="2000" b="0" dirty="0"/>
              <a:t>(2 of 2)</a:t>
            </a:r>
            <a:endParaRPr lang="en-US" dirty="0"/>
          </a:p>
        </p:txBody>
      </p:sp>
      <p:sp>
        <p:nvSpPr>
          <p:cNvPr id="3" name="Content Placeholder 2"/>
          <p:cNvSpPr>
            <a:spLocks noGrp="1"/>
          </p:cNvSpPr>
          <p:nvPr>
            <p:ph idx="1"/>
          </p:nvPr>
        </p:nvSpPr>
        <p:spPr/>
        <p:txBody>
          <a:bodyPr/>
          <a:lstStyle/>
          <a:p>
            <a:r>
              <a:rPr lang="en-CA" altLang="en-US" dirty="0"/>
              <a:t>Performance feedback is most effective when it is:</a:t>
            </a:r>
          </a:p>
          <a:p>
            <a:pPr lvl="1"/>
            <a:r>
              <a:rPr lang="en-CA" altLang="en-US" dirty="0"/>
              <a:t>Conveyed in a positive manner</a:t>
            </a:r>
          </a:p>
          <a:p>
            <a:pPr lvl="1"/>
            <a:r>
              <a:rPr lang="en-CA" altLang="en-US" dirty="0"/>
              <a:t>Delivered immediately after observing performance</a:t>
            </a:r>
          </a:p>
          <a:p>
            <a:pPr lvl="1"/>
            <a:r>
              <a:rPr lang="en-CA" altLang="en-US" dirty="0"/>
              <a:t>Represented visually (graph or chart form)</a:t>
            </a:r>
          </a:p>
          <a:p>
            <a:pPr lvl="1"/>
            <a:r>
              <a:rPr lang="en-CA" altLang="en-US" dirty="0"/>
              <a:t>Specific to the behaviour that is being targeted for feedback</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Social Recognition</a:t>
            </a:r>
            <a:endParaRPr lang="en-US" dirty="0"/>
          </a:p>
        </p:txBody>
      </p:sp>
      <p:sp>
        <p:nvSpPr>
          <p:cNvPr id="3" name="Content Placeholder 2"/>
          <p:cNvSpPr>
            <a:spLocks noGrp="1"/>
          </p:cNvSpPr>
          <p:nvPr>
            <p:ph idx="1"/>
          </p:nvPr>
        </p:nvSpPr>
        <p:spPr/>
        <p:txBody>
          <a:bodyPr/>
          <a:lstStyle/>
          <a:p>
            <a:r>
              <a:rPr lang="en-CA" altLang="en-US" i="1" dirty="0"/>
              <a:t>Social recognition</a:t>
            </a:r>
            <a:r>
              <a:rPr lang="en-CA" altLang="en-US" dirty="0"/>
              <a:t> involves informal acknowledgement, attention, praise, approval, or genuine appreciation for work well done from one individual or group to another.</a:t>
            </a:r>
          </a:p>
          <a:p>
            <a:r>
              <a:rPr lang="en-US" dirty="0"/>
              <a:t>It is so important to employees that many would leave their job if their manager failed to provide it.</a:t>
            </a:r>
            <a:endParaRPr lang="en-CA" altLang="en-US" dirty="0"/>
          </a:p>
          <a:p>
            <a:r>
              <a:rPr lang="en-CA" altLang="en-US" dirty="0"/>
              <a:t>When social recognition is made contingent on employee behaviour it can be an effective means for performance improvement.</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Reinforcement Strategies</a:t>
            </a:r>
            <a:r>
              <a:rPr lang="en-CA" altLang="en-US" sz="2000" dirty="0"/>
              <a:t> </a:t>
            </a:r>
            <a:r>
              <a:rPr lang="en-CA" altLang="en-US" sz="2000" b="0" dirty="0"/>
              <a:t>(1 of 3)</a:t>
            </a:r>
            <a:endParaRPr lang="en-US" b="0" dirty="0"/>
          </a:p>
        </p:txBody>
      </p:sp>
      <p:sp>
        <p:nvSpPr>
          <p:cNvPr id="3" name="Content Placeholder 2"/>
          <p:cNvSpPr>
            <a:spLocks noGrp="1"/>
          </p:cNvSpPr>
          <p:nvPr>
            <p:ph idx="1"/>
          </p:nvPr>
        </p:nvSpPr>
        <p:spPr/>
        <p:txBody>
          <a:bodyPr/>
          <a:lstStyle/>
          <a:p>
            <a:r>
              <a:rPr lang="en-CA" altLang="en-US" dirty="0"/>
              <a:t>Reinforcement can be:</a:t>
            </a:r>
          </a:p>
          <a:p>
            <a:pPr lvl="1"/>
            <a:r>
              <a:rPr lang="en-CA" altLang="en-US" dirty="0"/>
              <a:t>Continuous versus partial</a:t>
            </a:r>
          </a:p>
          <a:p>
            <a:pPr lvl="1"/>
            <a:r>
              <a:rPr lang="en-CA" altLang="en-US" dirty="0"/>
              <a:t>Immediate versus delayed</a:t>
            </a:r>
          </a:p>
          <a:p>
            <a:r>
              <a:rPr lang="en-CA" altLang="en-US" i="1" dirty="0"/>
              <a:t>What is the best way to administer </a:t>
            </a:r>
            <a:r>
              <a:rPr lang="en-CA" altLang="en-US" i="1" dirty="0" err="1"/>
              <a:t>reinforcers</a:t>
            </a:r>
            <a:r>
              <a:rPr lang="en-CA" altLang="en-US" i="1" dirty="0"/>
              <a:t>?</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Reinforcement Strategies</a:t>
            </a:r>
            <a:r>
              <a:rPr lang="en-CA" altLang="en-US" sz="2000" dirty="0"/>
              <a:t> </a:t>
            </a:r>
            <a:r>
              <a:rPr lang="en-CA" altLang="en-US" sz="2000" b="0" dirty="0"/>
              <a:t>(2 of 3)</a:t>
            </a:r>
            <a:endParaRPr lang="en-US" dirty="0"/>
          </a:p>
        </p:txBody>
      </p:sp>
      <p:sp>
        <p:nvSpPr>
          <p:cNvPr id="3" name="Content Placeholder 2"/>
          <p:cNvSpPr>
            <a:spLocks noGrp="1"/>
          </p:cNvSpPr>
          <p:nvPr>
            <p:ph idx="1"/>
          </p:nvPr>
        </p:nvSpPr>
        <p:spPr/>
        <p:txBody>
          <a:bodyPr/>
          <a:lstStyle/>
          <a:p>
            <a:r>
              <a:rPr lang="en-CA" altLang="en-US" dirty="0"/>
              <a:t>For </a:t>
            </a:r>
            <a:r>
              <a:rPr lang="en-CA" altLang="en-US" u="sng" dirty="0"/>
              <a:t>fast acquisition </a:t>
            </a:r>
            <a:r>
              <a:rPr lang="en-CA" altLang="en-US" dirty="0"/>
              <a:t>of some response, </a:t>
            </a:r>
            <a:r>
              <a:rPr lang="en-CA" altLang="en-US" i="1" dirty="0"/>
              <a:t>continuous</a:t>
            </a:r>
            <a:r>
              <a:rPr lang="en-CA" altLang="en-US" dirty="0"/>
              <a:t> and </a:t>
            </a:r>
            <a:r>
              <a:rPr lang="en-CA" altLang="en-US" i="1" dirty="0"/>
              <a:t>immediate</a:t>
            </a:r>
            <a:r>
              <a:rPr lang="en-CA" altLang="en-US" dirty="0"/>
              <a:t> reinforcement should be used.</a:t>
            </a:r>
          </a:p>
          <a:p>
            <a:r>
              <a:rPr lang="en-CA" altLang="en-US" dirty="0"/>
              <a:t>Behaviour tends to be </a:t>
            </a:r>
            <a:r>
              <a:rPr lang="en-CA" altLang="en-US" u="sng" dirty="0"/>
              <a:t>persistent</a:t>
            </a:r>
            <a:r>
              <a:rPr lang="en-CA" altLang="en-US" dirty="0"/>
              <a:t> when it is learned under conditions of </a:t>
            </a:r>
            <a:r>
              <a:rPr lang="en-CA" altLang="en-US" i="1" dirty="0"/>
              <a:t>partial</a:t>
            </a:r>
            <a:r>
              <a:rPr lang="en-CA" altLang="en-US" dirty="0"/>
              <a:t> and </a:t>
            </a:r>
            <a:r>
              <a:rPr lang="en-CA" altLang="en-US" i="1" dirty="0"/>
              <a:t>delayed</a:t>
            </a:r>
            <a:r>
              <a:rPr lang="en-CA" altLang="en-US" dirty="0"/>
              <a:t> reinforcement.</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Reinforcement Strategies</a:t>
            </a:r>
            <a:r>
              <a:rPr lang="en-CA" altLang="en-US" sz="2000" dirty="0"/>
              <a:t> </a:t>
            </a:r>
            <a:r>
              <a:rPr lang="en-CA" altLang="en-US" sz="2000" b="0" dirty="0"/>
              <a:t>(3 of 3)</a:t>
            </a:r>
            <a:endParaRPr lang="en-US" dirty="0"/>
          </a:p>
        </p:txBody>
      </p:sp>
      <p:sp>
        <p:nvSpPr>
          <p:cNvPr id="3" name="Content Placeholder 2"/>
          <p:cNvSpPr>
            <a:spLocks noGrp="1"/>
          </p:cNvSpPr>
          <p:nvPr>
            <p:ph idx="1"/>
          </p:nvPr>
        </p:nvSpPr>
        <p:spPr/>
        <p:txBody>
          <a:bodyPr/>
          <a:lstStyle/>
          <a:p>
            <a:r>
              <a:rPr lang="en-CA" altLang="en-US" dirty="0"/>
              <a:t>Managers have to tailor reinforcement strategies to the needs of the situation and often must alter their strategies over time to achieve effective learning and maintenance of behaviour.</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Summary of Reinforcement Strategies and Their Effects</a:t>
            </a:r>
            <a:endParaRPr lang="en-US" dirty="0"/>
          </a:p>
        </p:txBody>
      </p:sp>
      <p:pic>
        <p:nvPicPr>
          <p:cNvPr id="4" name="Picture 3" descr="The diagram is divided into 2 columns, strategy and effect. Arrows point from items in the strategy category to items in the effect category. Under frequency of reinforcement, continuous points to fast acquisition and partial points to persistence. Under delay of reinforcement, short points to fast acquisition and long points to persistence. "/>
          <p:cNvPicPr>
            <a:picLocks noChangeAspect="1"/>
          </p:cNvPicPr>
          <p:nvPr/>
        </p:nvPicPr>
        <p:blipFill rotWithShape="1">
          <a:blip r:embed="rId2">
            <a:extLst>
              <a:ext uri="{28A0092B-C50C-407E-A947-70E740481C1C}">
                <a14:useLocalDpi xmlns:a14="http://schemas.microsoft.com/office/drawing/2010/main" val="0"/>
              </a:ext>
            </a:extLst>
          </a:blip>
          <a:srcRect l="21097"/>
          <a:stretch/>
        </p:blipFill>
        <p:spPr>
          <a:xfrm>
            <a:off x="530073" y="2743200"/>
            <a:ext cx="8083854" cy="2438400"/>
          </a:xfrm>
          <a:prstGeom prst="rect">
            <a:avLst/>
          </a:prstGeom>
        </p:spPr>
      </p:pic>
    </p:spTree>
    <p:extLst>
      <p:ext uri="{BB962C8B-B14F-4D97-AF65-F5344CB8AC3E}">
        <p14:creationId xmlns:p14="http://schemas.microsoft.com/office/powerpoint/2010/main" val="190937862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Reducing the Probability of Behaviour</a:t>
            </a:r>
            <a:endParaRPr lang="en-US" dirty="0"/>
          </a:p>
        </p:txBody>
      </p:sp>
      <p:sp>
        <p:nvSpPr>
          <p:cNvPr id="3" name="Content Placeholder 2"/>
          <p:cNvSpPr>
            <a:spLocks noGrp="1"/>
          </p:cNvSpPr>
          <p:nvPr>
            <p:ph idx="1"/>
          </p:nvPr>
        </p:nvSpPr>
        <p:spPr/>
        <p:txBody>
          <a:bodyPr/>
          <a:lstStyle/>
          <a:p>
            <a:r>
              <a:rPr lang="en-CA" altLang="en-US" dirty="0"/>
              <a:t>Sometimes learned behaviours are detrimental to the operation of an organization and they need to be reduced or eliminated.</a:t>
            </a:r>
          </a:p>
          <a:p>
            <a:r>
              <a:rPr lang="en-CA" altLang="en-US" dirty="0"/>
              <a:t>Two strategies that can reduce the probability of learned behaviour:</a:t>
            </a:r>
          </a:p>
          <a:p>
            <a:pPr lvl="1"/>
            <a:r>
              <a:rPr lang="en-CA" altLang="en-US" dirty="0"/>
              <a:t>Extinction</a:t>
            </a:r>
          </a:p>
          <a:p>
            <a:pPr lvl="1"/>
            <a:r>
              <a:rPr lang="en-CA" altLang="en-US" dirty="0"/>
              <a:t>Punishment</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Extinction</a:t>
            </a:r>
            <a:endParaRPr lang="en-US" dirty="0"/>
          </a:p>
        </p:txBody>
      </p:sp>
      <p:sp>
        <p:nvSpPr>
          <p:cNvPr id="3" name="Content Placeholder 2"/>
          <p:cNvSpPr>
            <a:spLocks noGrp="1"/>
          </p:cNvSpPr>
          <p:nvPr>
            <p:ph idx="1"/>
          </p:nvPr>
        </p:nvSpPr>
        <p:spPr/>
        <p:txBody>
          <a:bodyPr/>
          <a:lstStyle/>
          <a:p>
            <a:r>
              <a:rPr lang="en-CA" altLang="en-US" dirty="0"/>
              <a:t>The gradual dissipation of behaviour following the termination of reinforcement.</a:t>
            </a:r>
          </a:p>
          <a:p>
            <a:r>
              <a:rPr lang="en-CA" altLang="en-US" dirty="0"/>
              <a:t>If the behaviour is not reinforced, it will gradually dissipate or be extinguished.</a:t>
            </a:r>
          </a:p>
          <a:p>
            <a:r>
              <a:rPr lang="en-CA" altLang="en-US" dirty="0"/>
              <a:t>Extinction works best when coupled with the reinforcement of some desired substitute behaviour.</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Punishment</a:t>
            </a:r>
            <a:endParaRPr lang="en-US" dirty="0"/>
          </a:p>
        </p:txBody>
      </p:sp>
      <p:sp>
        <p:nvSpPr>
          <p:cNvPr id="3" name="Content Placeholder 2"/>
          <p:cNvSpPr>
            <a:spLocks noGrp="1"/>
          </p:cNvSpPr>
          <p:nvPr>
            <p:ph idx="1"/>
          </p:nvPr>
        </p:nvSpPr>
        <p:spPr/>
        <p:txBody>
          <a:bodyPr/>
          <a:lstStyle/>
          <a:p>
            <a:r>
              <a:rPr lang="en-CA" altLang="en-US" dirty="0"/>
              <a:t>The application of an aversive stimulus following unwanted behaviour to decrease the probability of that behaviour.</a:t>
            </a:r>
          </a:p>
          <a:p>
            <a:r>
              <a:rPr lang="en-CA" altLang="en-US" dirty="0"/>
              <a:t>A nasty stimulus is </a:t>
            </a:r>
            <a:r>
              <a:rPr lang="en-CA" altLang="en-US" i="1" dirty="0"/>
              <a:t>applied</a:t>
            </a:r>
            <a:r>
              <a:rPr lang="en-CA" altLang="en-US" dirty="0"/>
              <a:t> after some undesirable behaviour in order to </a:t>
            </a:r>
            <a:r>
              <a:rPr lang="en-CA" altLang="en-US" i="1" dirty="0"/>
              <a:t>decrease</a:t>
            </a:r>
            <a:r>
              <a:rPr lang="en-CA" altLang="en-US" dirty="0"/>
              <a:t> the probability of that behaviour.</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AU" dirty="0"/>
              <a:t>Summary of Learning Effects</a:t>
            </a:r>
          </a:p>
        </p:txBody>
      </p:sp>
      <p:pic>
        <p:nvPicPr>
          <p:cNvPr id="5" name="Picture 4" descr="The diagram is divided into 4 columns, probability of behaviour, consequences following behaviour, learning effect, and example. There are 2 items in the probability of behaviour, increasing or being maintained and decreasing. Each point to 2 items in the consequences column, which each are labelled with an effect and point to the example as follows:&#10;• Increasing or being maintained points to positive stimulus added, which is labelled positive reinforcement and points to the following example: An apprentice machinist learns to operate a lathe correctly as the master machinist praises his performance over time.&#10;• Increasing or being maintained points to negative stimulus added, which is labelled negative reinforcement and points to the following example: A shipping clerk whose boss is a chronic nagger learns that she has filled an order properly when the boss stops nagging.&#10;• Decreasing points to negative stimulus added, which is labelled punishment and points to the following example: A sales clerk stops being rude to customers after the store manager cuts his hours and sends him home for the rest of the week.&#10;• Decreasing points to none, reinforcer terminated, which is labelled extinction and points to the following example: A salesperson stops calling on an established customer after making ten visits without a sale.&#10;&#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2334" y="1676400"/>
            <a:ext cx="6519333" cy="4572000"/>
          </a:xfrm>
          <a:prstGeom prst="rect">
            <a:avLst/>
          </a:prstGeom>
        </p:spPr>
      </p:pic>
    </p:spTree>
    <p:extLst>
      <p:ext uri="{BB962C8B-B14F-4D97-AF65-F5344CB8AC3E}">
        <p14:creationId xmlns:p14="http://schemas.microsoft.com/office/powerpoint/2010/main" val="190937862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Problems Using Punishment</a:t>
            </a:r>
            <a:r>
              <a:rPr lang="en-CA" altLang="en-US" sz="2000" dirty="0"/>
              <a:t> </a:t>
            </a:r>
            <a:r>
              <a:rPr lang="en-CA" altLang="en-US" sz="2000" b="0" dirty="0"/>
              <a:t>(1 of 2)</a:t>
            </a:r>
            <a:endParaRPr lang="en-US" b="0" dirty="0"/>
          </a:p>
        </p:txBody>
      </p:sp>
      <p:sp>
        <p:nvSpPr>
          <p:cNvPr id="3" name="Content Placeholder 2"/>
          <p:cNvSpPr>
            <a:spLocks noGrp="1"/>
          </p:cNvSpPr>
          <p:nvPr>
            <p:ph idx="1"/>
          </p:nvPr>
        </p:nvSpPr>
        <p:spPr/>
        <p:txBody>
          <a:bodyPr/>
          <a:lstStyle/>
          <a:p>
            <a:r>
              <a:rPr lang="en-CA" altLang="en-US" dirty="0"/>
              <a:t>Punishment has some unique characteristics that often limit its effectiveness in eliminating unwanted behaviour.</a:t>
            </a:r>
          </a:p>
          <a:p>
            <a:r>
              <a:rPr lang="en-CA" altLang="en-US" dirty="0"/>
              <a:t>It does not demonstrate which behaviours should replace the punished response.</a:t>
            </a:r>
          </a:p>
          <a:p>
            <a:r>
              <a:rPr lang="en-CA" altLang="en-US" dirty="0"/>
              <a:t>Punishment indicates only what is not appropriate.</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Problems Using Punishment</a:t>
            </a:r>
            <a:r>
              <a:rPr lang="en-CA" altLang="en-US" sz="2000" dirty="0"/>
              <a:t> </a:t>
            </a:r>
            <a:r>
              <a:rPr lang="en-CA" altLang="en-US" sz="2000" b="0" dirty="0"/>
              <a:t>(2 of 2)</a:t>
            </a:r>
            <a:endParaRPr lang="en-US" dirty="0"/>
          </a:p>
        </p:txBody>
      </p:sp>
      <p:sp>
        <p:nvSpPr>
          <p:cNvPr id="3" name="Content Placeholder 2"/>
          <p:cNvSpPr>
            <a:spLocks noGrp="1"/>
          </p:cNvSpPr>
          <p:nvPr>
            <p:ph idx="1"/>
          </p:nvPr>
        </p:nvSpPr>
        <p:spPr/>
        <p:txBody>
          <a:bodyPr/>
          <a:lstStyle/>
          <a:p>
            <a:r>
              <a:rPr lang="en-CA" altLang="en-US" dirty="0"/>
              <a:t>Punishment only temporarily suppresses the unwanted behaviour.</a:t>
            </a:r>
          </a:p>
          <a:p>
            <a:r>
              <a:rPr lang="en-CA" altLang="en-US" dirty="0"/>
              <a:t>Punishment can provoke a strong emotional reaction from the punished individual.</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Using Punishment Effectively</a:t>
            </a:r>
            <a:r>
              <a:rPr lang="en-CA" altLang="en-US" sz="2000" dirty="0"/>
              <a:t> </a:t>
            </a:r>
            <a:r>
              <a:rPr lang="en-CA" altLang="en-US" sz="2000" b="0" dirty="0"/>
              <a:t>(1 of 2)</a:t>
            </a:r>
            <a:endParaRPr lang="en-US" b="0" dirty="0"/>
          </a:p>
        </p:txBody>
      </p:sp>
      <p:sp>
        <p:nvSpPr>
          <p:cNvPr id="3" name="Content Placeholder 2"/>
          <p:cNvSpPr>
            <a:spLocks noGrp="1"/>
          </p:cNvSpPr>
          <p:nvPr>
            <p:ph idx="1"/>
          </p:nvPr>
        </p:nvSpPr>
        <p:spPr/>
        <p:txBody>
          <a:bodyPr/>
          <a:lstStyle/>
          <a:p>
            <a:r>
              <a:rPr lang="en-CA" altLang="en-US" dirty="0"/>
              <a:t>Provide an acceptable alternative response for the punished response.</a:t>
            </a:r>
          </a:p>
          <a:p>
            <a:r>
              <a:rPr lang="en-CA" altLang="en-US" dirty="0"/>
              <a:t>Limit the emotions involved in punishment.</a:t>
            </a:r>
          </a:p>
          <a:p>
            <a:r>
              <a:rPr lang="en-CA" altLang="en-US" dirty="0"/>
              <a:t>Make sure the chosen punishment is truly aversive.</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Using Punishment Effectively</a:t>
            </a:r>
            <a:r>
              <a:rPr lang="en-CA" altLang="en-US" sz="2000" dirty="0"/>
              <a:t> </a:t>
            </a:r>
            <a:r>
              <a:rPr lang="en-CA" altLang="en-US" sz="2000" b="0" dirty="0"/>
              <a:t>(2 of 2)</a:t>
            </a:r>
            <a:endParaRPr lang="en-US" dirty="0"/>
          </a:p>
        </p:txBody>
      </p:sp>
      <p:sp>
        <p:nvSpPr>
          <p:cNvPr id="3" name="Content Placeholder 2"/>
          <p:cNvSpPr>
            <a:spLocks noGrp="1"/>
          </p:cNvSpPr>
          <p:nvPr>
            <p:ph idx="1"/>
          </p:nvPr>
        </p:nvSpPr>
        <p:spPr/>
        <p:txBody>
          <a:bodyPr/>
          <a:lstStyle/>
          <a:p>
            <a:r>
              <a:rPr lang="en-CA" altLang="en-US" dirty="0"/>
              <a:t>Punish immediately or reinstate the circumstances surrounding the problem behaviour at a more appropriate time.</a:t>
            </a:r>
          </a:p>
          <a:p>
            <a:r>
              <a:rPr lang="en-CA" altLang="en-US" dirty="0"/>
              <a:t>Do not reward unwanted behaviours before or after punishment.</a:t>
            </a:r>
          </a:p>
          <a:p>
            <a:r>
              <a:rPr lang="en-CA" altLang="en-US" dirty="0"/>
              <a:t>Do not inadvertently punish desirable behaviour.</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Social Cognitive Theory</a:t>
            </a:r>
            <a:r>
              <a:rPr lang="en-CA" altLang="en-US" sz="2000" dirty="0"/>
              <a:t> </a:t>
            </a:r>
            <a:r>
              <a:rPr lang="en-CA" altLang="en-US" sz="2000" b="0" dirty="0"/>
              <a:t>(1 of 2)</a:t>
            </a:r>
            <a:endParaRPr lang="en-US" b="0" dirty="0"/>
          </a:p>
        </p:txBody>
      </p:sp>
      <p:sp>
        <p:nvSpPr>
          <p:cNvPr id="3" name="Content Placeholder 2"/>
          <p:cNvSpPr>
            <a:spLocks noGrp="1"/>
          </p:cNvSpPr>
          <p:nvPr>
            <p:ph idx="1"/>
          </p:nvPr>
        </p:nvSpPr>
        <p:spPr/>
        <p:txBody>
          <a:bodyPr/>
          <a:lstStyle/>
          <a:p>
            <a:r>
              <a:rPr lang="en-CA" altLang="en-US" dirty="0"/>
              <a:t>Social cognitive theory emphasizes the role of </a:t>
            </a:r>
            <a:r>
              <a:rPr lang="en-CA" altLang="en-US" i="1" dirty="0"/>
              <a:t>cognitive processes</a:t>
            </a:r>
            <a:r>
              <a:rPr lang="en-CA" altLang="en-US" dirty="0"/>
              <a:t> in regulating people’s behaviour.</a:t>
            </a:r>
          </a:p>
          <a:p>
            <a:r>
              <a:rPr lang="en-CA" altLang="en-US" dirty="0"/>
              <a:t>People learn by observing the behaviour of others and can regulate their own behaviour by thinking about the consequences of their actions, setting performance goals, monitoring performance, and rewarding themselves for goal accomplishment.</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Social Cognitive Theory</a:t>
            </a:r>
            <a:r>
              <a:rPr lang="en-CA" altLang="en-US" sz="2000" dirty="0"/>
              <a:t> </a:t>
            </a:r>
            <a:r>
              <a:rPr lang="en-CA" altLang="en-US" sz="2000" b="0" dirty="0"/>
              <a:t>(2 of 2)</a:t>
            </a:r>
            <a:endParaRPr lang="en-US" dirty="0"/>
          </a:p>
        </p:txBody>
      </p:sp>
      <p:sp>
        <p:nvSpPr>
          <p:cNvPr id="3" name="Content Placeholder 2"/>
          <p:cNvSpPr>
            <a:spLocks noGrp="1"/>
          </p:cNvSpPr>
          <p:nvPr>
            <p:ph idx="1"/>
          </p:nvPr>
        </p:nvSpPr>
        <p:spPr>
          <a:xfrm>
            <a:off x="457200" y="1600200"/>
            <a:ext cx="8229600" cy="4648200"/>
          </a:xfrm>
        </p:spPr>
        <p:txBody>
          <a:bodyPr/>
          <a:lstStyle/>
          <a:p>
            <a:r>
              <a:rPr lang="en-CA" altLang="en-US" dirty="0"/>
              <a:t>Human behaviour can best be explained through a system of </a:t>
            </a:r>
            <a:r>
              <a:rPr lang="en-CA" altLang="en-US" u="sng" dirty="0"/>
              <a:t>triadic reciprocal</a:t>
            </a:r>
            <a:r>
              <a:rPr lang="en-CA" altLang="en-US" i="1" dirty="0"/>
              <a:t> </a:t>
            </a:r>
            <a:r>
              <a:rPr lang="en-CA" altLang="en-US" u="sng" dirty="0"/>
              <a:t>causation</a:t>
            </a:r>
            <a:r>
              <a:rPr lang="en-CA" altLang="en-US" dirty="0"/>
              <a:t> in which </a:t>
            </a:r>
            <a:r>
              <a:rPr lang="en-CA" altLang="en-US" i="1" dirty="0"/>
              <a:t>personal</a:t>
            </a:r>
            <a:r>
              <a:rPr lang="en-CA" altLang="en-US" dirty="0"/>
              <a:t> factors and </a:t>
            </a:r>
            <a:r>
              <a:rPr lang="en-CA" altLang="en-US" i="1" dirty="0"/>
              <a:t>environmental</a:t>
            </a:r>
            <a:r>
              <a:rPr lang="en-CA" altLang="en-US" dirty="0"/>
              <a:t> factors work together and interact to influence people’s </a:t>
            </a:r>
            <a:r>
              <a:rPr lang="en-CA" altLang="en-US" i="1" dirty="0"/>
              <a:t>behaviour</a:t>
            </a:r>
            <a:r>
              <a:rPr lang="en-CA" altLang="en-US" dirty="0"/>
              <a:t>.</a:t>
            </a:r>
          </a:p>
          <a:p>
            <a:r>
              <a:rPr lang="en-CA" altLang="en-US" dirty="0"/>
              <a:t>People’s behaviour also influences personal factors and the environment.</a:t>
            </a:r>
          </a:p>
          <a:p>
            <a:r>
              <a:rPr lang="en-CA" altLang="en-US" dirty="0"/>
              <a:t>Social cognitive theory compliments operant learning theory in explaining how people learn and organizational behaviour.</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Components of Social Cognitive Theory</a:t>
            </a:r>
            <a:endParaRPr lang="en-US" dirty="0"/>
          </a:p>
        </p:txBody>
      </p:sp>
      <p:sp>
        <p:nvSpPr>
          <p:cNvPr id="3" name="Content Placeholder 2"/>
          <p:cNvSpPr>
            <a:spLocks noGrp="1"/>
          </p:cNvSpPr>
          <p:nvPr>
            <p:ph idx="1"/>
          </p:nvPr>
        </p:nvSpPr>
        <p:spPr/>
        <p:txBody>
          <a:bodyPr/>
          <a:lstStyle/>
          <a:p>
            <a:r>
              <a:rPr lang="en-CA" altLang="en-US" dirty="0"/>
              <a:t>Observational learning</a:t>
            </a:r>
          </a:p>
          <a:p>
            <a:r>
              <a:rPr lang="en-CA" altLang="en-US" dirty="0"/>
              <a:t>Self-efficacy beliefs</a:t>
            </a:r>
          </a:p>
          <a:p>
            <a:r>
              <a:rPr lang="en-CA" altLang="en-US" dirty="0"/>
              <a:t>Self-regulation</a:t>
            </a:r>
          </a:p>
        </p:txBody>
      </p:sp>
    </p:spTree>
    <p:extLst>
      <p:ext uri="{BB962C8B-B14F-4D97-AF65-F5344CB8AC3E}">
        <p14:creationId xmlns:p14="http://schemas.microsoft.com/office/powerpoint/2010/main" val="190937862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Observational Learning</a:t>
            </a:r>
            <a:r>
              <a:rPr lang="en-CA" altLang="en-US" sz="2000" dirty="0"/>
              <a:t> </a:t>
            </a:r>
            <a:r>
              <a:rPr lang="en-CA" altLang="en-US" sz="2000" b="0" dirty="0"/>
              <a:t>(1 of 2)</a:t>
            </a:r>
            <a:endParaRPr lang="en-US" b="0" dirty="0"/>
          </a:p>
        </p:txBody>
      </p:sp>
      <p:sp>
        <p:nvSpPr>
          <p:cNvPr id="3" name="Content Placeholder 2"/>
          <p:cNvSpPr>
            <a:spLocks noGrp="1"/>
          </p:cNvSpPr>
          <p:nvPr>
            <p:ph idx="1"/>
          </p:nvPr>
        </p:nvSpPr>
        <p:spPr/>
        <p:txBody>
          <a:bodyPr/>
          <a:lstStyle/>
          <a:p>
            <a:r>
              <a:rPr lang="en-CA" altLang="en-US" dirty="0"/>
              <a:t>The process of observing and imitating the behaviour of others:</a:t>
            </a:r>
          </a:p>
          <a:p>
            <a:pPr lvl="1"/>
            <a:r>
              <a:rPr lang="en-CA" altLang="en-US" dirty="0"/>
              <a:t>Examining the behaviour of others</a:t>
            </a:r>
          </a:p>
          <a:p>
            <a:pPr lvl="1"/>
            <a:r>
              <a:rPr lang="en-CA" altLang="en-US" dirty="0"/>
              <a:t>Seeing the consequences they experience</a:t>
            </a:r>
          </a:p>
          <a:p>
            <a:pPr lvl="1"/>
            <a:r>
              <a:rPr lang="en-CA" altLang="en-US" dirty="0"/>
              <a:t>Thinking about what might happen if we act the same way</a:t>
            </a:r>
          </a:p>
          <a:p>
            <a:pPr lvl="1"/>
            <a:r>
              <a:rPr lang="en-CA" altLang="en-US" dirty="0"/>
              <a:t>Imitating the behaviour if we expect favourable consequences</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Observational Learning</a:t>
            </a:r>
            <a:r>
              <a:rPr lang="en-CA" altLang="en-US" sz="2000" dirty="0"/>
              <a:t> </a:t>
            </a:r>
            <a:r>
              <a:rPr lang="en-CA" altLang="en-US" sz="2000" b="0" dirty="0"/>
              <a:t>(2 of 2)</a:t>
            </a:r>
            <a:endParaRPr lang="en-US" dirty="0"/>
          </a:p>
        </p:txBody>
      </p:sp>
      <p:sp>
        <p:nvSpPr>
          <p:cNvPr id="3" name="Content Placeholder 2"/>
          <p:cNvSpPr>
            <a:spLocks noGrp="1"/>
          </p:cNvSpPr>
          <p:nvPr>
            <p:ph idx="1"/>
          </p:nvPr>
        </p:nvSpPr>
        <p:spPr/>
        <p:txBody>
          <a:bodyPr/>
          <a:lstStyle/>
          <a:p>
            <a:r>
              <a:rPr lang="en-CA" altLang="en-US" dirty="0"/>
              <a:t>The reinforcement is </a:t>
            </a:r>
            <a:r>
              <a:rPr lang="en-CA" altLang="en-US" i="1" dirty="0"/>
              <a:t>self-reinforcement</a:t>
            </a:r>
            <a:r>
              <a:rPr lang="en-CA" altLang="en-US" dirty="0"/>
              <a:t>.</a:t>
            </a:r>
          </a:p>
          <a:p>
            <a:r>
              <a:rPr lang="en-CA" altLang="en-US" dirty="0"/>
              <a:t>Attractive, credible, competent, high-status people are most likely to be imitated.</a:t>
            </a:r>
          </a:p>
          <a:p>
            <a:r>
              <a:rPr lang="en-CA" altLang="en-US" dirty="0"/>
              <a:t>It is important that the model’s behaviour result in positive consequences that are vivid and memorable.</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Self-Efficacy Beliefs</a:t>
            </a:r>
            <a:r>
              <a:rPr lang="en-CA" altLang="en-US" sz="2000" dirty="0"/>
              <a:t> </a:t>
            </a:r>
            <a:r>
              <a:rPr lang="en-CA" altLang="en-US" sz="2000" b="0" dirty="0"/>
              <a:t>(1 of 2)</a:t>
            </a:r>
            <a:endParaRPr lang="en-US" b="0" dirty="0"/>
          </a:p>
        </p:txBody>
      </p:sp>
      <p:sp>
        <p:nvSpPr>
          <p:cNvPr id="3" name="Content Placeholder 2"/>
          <p:cNvSpPr>
            <a:spLocks noGrp="1"/>
          </p:cNvSpPr>
          <p:nvPr>
            <p:ph idx="1"/>
          </p:nvPr>
        </p:nvSpPr>
        <p:spPr/>
        <p:txBody>
          <a:bodyPr/>
          <a:lstStyle/>
          <a:p>
            <a:r>
              <a:rPr lang="en-CA" altLang="en-US" dirty="0"/>
              <a:t>Beliefs people have about their ability to successfully perform a specific task.</a:t>
            </a:r>
          </a:p>
          <a:p>
            <a:r>
              <a:rPr lang="en-CA" altLang="en-US" dirty="0"/>
              <a:t>It is a cognitive belief that can be changed and modified in response to different sources of information.</a:t>
            </a:r>
          </a:p>
          <a:p>
            <a:r>
              <a:rPr lang="en-CA" altLang="en-US" dirty="0"/>
              <a:t>Self-efficacy is influenced by four sources of information.</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Determinants of Self-Efficacy Beliefs</a:t>
            </a:r>
            <a:endParaRPr lang="en-US" dirty="0"/>
          </a:p>
        </p:txBody>
      </p:sp>
      <p:pic>
        <p:nvPicPr>
          <p:cNvPr id="4" name="Picture 3" descr="A diagram shows determinants of self-efficacy belief, which include performance mastery, observation, verbal persuasion and social influence, and physiological state."/>
          <p:cNvPicPr>
            <a:picLocks noChangeAspect="1"/>
          </p:cNvPicPr>
          <p:nvPr/>
        </p:nvPicPr>
        <p:blipFill rotWithShape="1">
          <a:blip r:embed="rId2">
            <a:extLst>
              <a:ext uri="{28A0092B-C50C-407E-A947-70E740481C1C}">
                <a14:useLocalDpi xmlns:a14="http://schemas.microsoft.com/office/drawing/2010/main" val="0"/>
              </a:ext>
            </a:extLst>
          </a:blip>
          <a:srcRect r="18719"/>
          <a:stretch/>
        </p:blipFill>
        <p:spPr>
          <a:xfrm>
            <a:off x="762000" y="2057399"/>
            <a:ext cx="7620000" cy="4190599"/>
          </a:xfrm>
          <a:prstGeom prst="rect">
            <a:avLst/>
          </a:prstGeom>
        </p:spPr>
      </p:pic>
    </p:spTree>
    <p:extLst>
      <p:ext uri="{BB962C8B-B14F-4D97-AF65-F5344CB8AC3E}">
        <p14:creationId xmlns:p14="http://schemas.microsoft.com/office/powerpoint/2010/main" val="190937862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Self-Efficacy Beliefs</a:t>
            </a:r>
            <a:r>
              <a:rPr lang="en-CA" altLang="en-US" sz="2000" dirty="0"/>
              <a:t> </a:t>
            </a:r>
            <a:r>
              <a:rPr lang="en-CA" altLang="en-US" sz="2000" b="0" dirty="0"/>
              <a:t>(2 of 2)</a:t>
            </a:r>
            <a:endParaRPr lang="en-US" dirty="0"/>
          </a:p>
        </p:txBody>
      </p:sp>
      <p:sp>
        <p:nvSpPr>
          <p:cNvPr id="3" name="Content Placeholder 2"/>
          <p:cNvSpPr>
            <a:spLocks noGrp="1"/>
          </p:cNvSpPr>
          <p:nvPr>
            <p:ph idx="1"/>
          </p:nvPr>
        </p:nvSpPr>
        <p:spPr/>
        <p:txBody>
          <a:bodyPr/>
          <a:lstStyle/>
          <a:p>
            <a:r>
              <a:rPr lang="en-CA" altLang="en-US" dirty="0"/>
              <a:t>Self-efficacy beliefs influence the activities people choose to perform, the amount of effort and persistence devoted to a task, affective and stress reactions, and job performance.</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Self-Regulation</a:t>
            </a:r>
            <a:r>
              <a:rPr lang="en-CA" altLang="en-US" sz="2000" dirty="0"/>
              <a:t> </a:t>
            </a:r>
            <a:r>
              <a:rPr lang="en-CA" altLang="en-US" sz="2000" b="0" dirty="0"/>
              <a:t>(1 of 4)</a:t>
            </a:r>
            <a:endParaRPr lang="en-US" b="0" dirty="0"/>
          </a:p>
        </p:txBody>
      </p:sp>
      <p:sp>
        <p:nvSpPr>
          <p:cNvPr id="3" name="Content Placeholder 2"/>
          <p:cNvSpPr>
            <a:spLocks noGrp="1"/>
          </p:cNvSpPr>
          <p:nvPr>
            <p:ph idx="1"/>
          </p:nvPr>
        </p:nvSpPr>
        <p:spPr/>
        <p:txBody>
          <a:bodyPr/>
          <a:lstStyle/>
          <a:p>
            <a:r>
              <a:rPr lang="en-CA" altLang="en-US" dirty="0"/>
              <a:t>The use of learning principles to regulate one’s own behaviour.</a:t>
            </a:r>
          </a:p>
          <a:p>
            <a:r>
              <a:rPr lang="en-CA" altLang="en-US" dirty="0"/>
              <a:t>It involves observing one’s own behaviour, comparing it to a standard, and rewarding oneself when behaviour meets the standard.</a:t>
            </a:r>
          </a:p>
          <a:p>
            <a:r>
              <a:rPr lang="en-CA" altLang="en-US" dirty="0"/>
              <a:t>A key part of the process is people’s pursuit of self-set goals that guide behaviour.</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Self-Regulation</a:t>
            </a:r>
            <a:r>
              <a:rPr lang="en-CA" altLang="en-US" sz="2000" dirty="0"/>
              <a:t> </a:t>
            </a:r>
            <a:r>
              <a:rPr lang="en-CA" altLang="en-US" sz="2000" b="0" dirty="0"/>
              <a:t>(2 of 4)</a:t>
            </a:r>
            <a:endParaRPr lang="en-US" dirty="0"/>
          </a:p>
        </p:txBody>
      </p:sp>
      <p:sp>
        <p:nvSpPr>
          <p:cNvPr id="3" name="Content Placeholder 2"/>
          <p:cNvSpPr>
            <a:spLocks noGrp="1"/>
          </p:cNvSpPr>
          <p:nvPr>
            <p:ph idx="1"/>
          </p:nvPr>
        </p:nvSpPr>
        <p:spPr/>
        <p:txBody>
          <a:bodyPr/>
          <a:lstStyle/>
          <a:p>
            <a:r>
              <a:rPr lang="en-CA" altLang="en-US" i="1" dirty="0"/>
              <a:t>Discrepancy reduction</a:t>
            </a:r>
            <a:r>
              <a:rPr lang="en-CA" altLang="en-US" dirty="0"/>
              <a:t> and </a:t>
            </a:r>
            <a:r>
              <a:rPr lang="en-CA" altLang="en-US" i="1" dirty="0"/>
              <a:t>discrepancy production</a:t>
            </a:r>
            <a:r>
              <a:rPr lang="en-CA" altLang="en-US" dirty="0"/>
              <a:t> lie at the heart of the self-regulatory process.</a:t>
            </a:r>
          </a:p>
          <a:p>
            <a:r>
              <a:rPr lang="en-CA" altLang="en-US" u="sng" dirty="0"/>
              <a:t>Discrepancy reduction</a:t>
            </a:r>
            <a:r>
              <a:rPr lang="en-CA" altLang="en-US" dirty="0"/>
              <a:t>: A discrepancy between one’s goals and performance which motivates one to modify their behaviour.</a:t>
            </a:r>
          </a:p>
          <a:p>
            <a:r>
              <a:rPr lang="en-CA" altLang="en-US" u="sng" dirty="0"/>
              <a:t>Discrepancy production</a:t>
            </a:r>
            <a:r>
              <a:rPr lang="en-CA" altLang="en-US" dirty="0"/>
              <a:t>: When individuals attain their goals they are likely to set higher and more challenging goals.</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Self-Regulation</a:t>
            </a:r>
            <a:r>
              <a:rPr lang="en-CA" altLang="en-US" sz="2000" dirty="0"/>
              <a:t> </a:t>
            </a:r>
            <a:r>
              <a:rPr lang="en-CA" altLang="en-US" sz="2000" b="0" dirty="0"/>
              <a:t>(3 of 4)</a:t>
            </a:r>
            <a:endParaRPr lang="en-US" dirty="0"/>
          </a:p>
        </p:txBody>
      </p:sp>
      <p:sp>
        <p:nvSpPr>
          <p:cNvPr id="3" name="Content Placeholder 2"/>
          <p:cNvSpPr>
            <a:spLocks noGrp="1"/>
          </p:cNvSpPr>
          <p:nvPr>
            <p:ph idx="1"/>
          </p:nvPr>
        </p:nvSpPr>
        <p:spPr/>
        <p:txBody>
          <a:bodyPr/>
          <a:lstStyle/>
          <a:p>
            <a:r>
              <a:rPr lang="en-CA" altLang="en-US" dirty="0"/>
              <a:t>Self-regulation involves the following activities:</a:t>
            </a:r>
          </a:p>
          <a:p>
            <a:pPr lvl="1"/>
            <a:r>
              <a:rPr lang="en-CA" altLang="en-US" dirty="0"/>
              <a:t>Collect self-observation data</a:t>
            </a:r>
          </a:p>
          <a:p>
            <a:pPr lvl="1"/>
            <a:r>
              <a:rPr lang="en-CA" altLang="en-US" dirty="0"/>
              <a:t>Observe models</a:t>
            </a:r>
          </a:p>
          <a:p>
            <a:pPr lvl="1"/>
            <a:r>
              <a:rPr lang="en-CA" altLang="en-US" dirty="0"/>
              <a:t>Set goals</a:t>
            </a:r>
          </a:p>
          <a:p>
            <a:pPr lvl="1"/>
            <a:r>
              <a:rPr lang="en-CA" altLang="en-US" dirty="0"/>
              <a:t>Rehearse</a:t>
            </a:r>
          </a:p>
          <a:p>
            <a:pPr lvl="1"/>
            <a:r>
              <a:rPr lang="en-CA" altLang="en-US" dirty="0"/>
              <a:t>Reinforce oneself</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Self-Regulation</a:t>
            </a:r>
            <a:r>
              <a:rPr lang="en-CA" altLang="en-US" sz="2000" dirty="0"/>
              <a:t> </a:t>
            </a:r>
            <a:r>
              <a:rPr lang="en-CA" altLang="en-US" sz="2000" b="0" dirty="0"/>
              <a:t>(4 of 4)</a:t>
            </a:r>
            <a:endParaRPr lang="en-US" dirty="0"/>
          </a:p>
        </p:txBody>
      </p:sp>
      <p:sp>
        <p:nvSpPr>
          <p:cNvPr id="3" name="Content Placeholder 2"/>
          <p:cNvSpPr>
            <a:spLocks noGrp="1"/>
          </p:cNvSpPr>
          <p:nvPr>
            <p:ph idx="1"/>
          </p:nvPr>
        </p:nvSpPr>
        <p:spPr/>
        <p:txBody>
          <a:bodyPr/>
          <a:lstStyle/>
          <a:p>
            <a:r>
              <a:rPr lang="en-CA" altLang="en-US" dirty="0"/>
              <a:t>Self-regulation can improve learning and result in a change in behaviour.</a:t>
            </a:r>
          </a:p>
          <a:p>
            <a:r>
              <a:rPr lang="en-CA" altLang="en-US" dirty="0"/>
              <a:t>Self-regulation training has been shown to improve work attendance and sales performance.</a:t>
            </a:r>
          </a:p>
          <a:p>
            <a:r>
              <a:rPr lang="en-CA" altLang="en-US" dirty="0"/>
              <a:t>Self-regulation has been shown to change a variety of behaviours and it is an effective method of learning and training.</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Organizational Learning Practices</a:t>
            </a:r>
            <a:endParaRPr lang="en-US" dirty="0"/>
          </a:p>
        </p:txBody>
      </p:sp>
      <p:sp>
        <p:nvSpPr>
          <p:cNvPr id="3" name="Content Placeholder 2"/>
          <p:cNvSpPr>
            <a:spLocks noGrp="1"/>
          </p:cNvSpPr>
          <p:nvPr>
            <p:ph idx="1"/>
          </p:nvPr>
        </p:nvSpPr>
        <p:spPr/>
        <p:txBody>
          <a:bodyPr/>
          <a:lstStyle/>
          <a:p>
            <a:pPr>
              <a:defRPr/>
            </a:pPr>
            <a:r>
              <a:rPr lang="en-CA" altLang="en-US" dirty="0"/>
              <a:t>Organizational learning practices include:</a:t>
            </a:r>
          </a:p>
          <a:p>
            <a:pPr lvl="1">
              <a:defRPr/>
            </a:pPr>
            <a:r>
              <a:rPr lang="en-CA" altLang="en-US" dirty="0"/>
              <a:t>Organizational behaviour modification</a:t>
            </a:r>
          </a:p>
          <a:p>
            <a:pPr lvl="1">
              <a:defRPr/>
            </a:pPr>
            <a:r>
              <a:rPr lang="en-CA" altLang="en-US" dirty="0"/>
              <a:t>Employee recognition programs</a:t>
            </a:r>
          </a:p>
          <a:p>
            <a:pPr lvl="1">
              <a:defRPr/>
            </a:pPr>
            <a:r>
              <a:rPr lang="en-CA" altLang="en-US" dirty="0"/>
              <a:t>Training and development programs</a:t>
            </a:r>
          </a:p>
        </p:txBody>
      </p:sp>
    </p:spTree>
    <p:extLst>
      <p:ext uri="{BB962C8B-B14F-4D97-AF65-F5344CB8AC3E}">
        <p14:creationId xmlns:p14="http://schemas.microsoft.com/office/powerpoint/2010/main" val="190937862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Organizational Behaviour Modification (O.B. Mod.)</a:t>
            </a:r>
            <a:r>
              <a:rPr lang="en-CA" altLang="en-US" sz="2000" dirty="0"/>
              <a:t> </a:t>
            </a:r>
            <a:r>
              <a:rPr lang="en-CA" altLang="en-US" sz="2000" b="0" dirty="0"/>
              <a:t>(1 of 2)</a:t>
            </a:r>
            <a:endParaRPr lang="en-US" dirty="0"/>
          </a:p>
        </p:txBody>
      </p:sp>
      <p:sp>
        <p:nvSpPr>
          <p:cNvPr id="3" name="Content Placeholder 2"/>
          <p:cNvSpPr>
            <a:spLocks noGrp="1"/>
          </p:cNvSpPr>
          <p:nvPr>
            <p:ph idx="1"/>
          </p:nvPr>
        </p:nvSpPr>
        <p:spPr/>
        <p:txBody>
          <a:bodyPr/>
          <a:lstStyle/>
          <a:p>
            <a:r>
              <a:rPr lang="en-CA" altLang="en-US" dirty="0"/>
              <a:t>The systematic use of learning principles to influence organizational behaviour.</a:t>
            </a:r>
          </a:p>
          <a:p>
            <a:r>
              <a:rPr lang="en-CA" altLang="en-US" dirty="0"/>
              <a:t>Research supports the effectiveness of O.B. Mod.</a:t>
            </a:r>
          </a:p>
          <a:p>
            <a:r>
              <a:rPr lang="en-CA" altLang="en-US" dirty="0"/>
              <a:t>O.B. Mod. has been shown to improve safe working behaviour, work attendance, and task performance.</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Organizational Behaviour Modification (O.B. Mod.)</a:t>
            </a:r>
            <a:r>
              <a:rPr lang="en-CA" altLang="en-US" sz="2000" dirty="0"/>
              <a:t> </a:t>
            </a:r>
            <a:r>
              <a:rPr lang="en-CA" altLang="en-US" sz="2000" b="0" dirty="0"/>
              <a:t>(2 of 2)</a:t>
            </a:r>
            <a:endParaRPr lang="en-US" b="0" dirty="0"/>
          </a:p>
        </p:txBody>
      </p:sp>
      <p:sp>
        <p:nvSpPr>
          <p:cNvPr id="3" name="Content Placeholder 2"/>
          <p:cNvSpPr>
            <a:spLocks noGrp="1"/>
          </p:cNvSpPr>
          <p:nvPr>
            <p:ph idx="1"/>
          </p:nvPr>
        </p:nvSpPr>
        <p:spPr/>
        <p:txBody>
          <a:bodyPr/>
          <a:lstStyle/>
          <a:p>
            <a:r>
              <a:rPr lang="en-CA" altLang="en-US" dirty="0"/>
              <a:t>The effects on task performance are stronger in manufacturing than in service organizations.</a:t>
            </a:r>
          </a:p>
          <a:p>
            <a:r>
              <a:rPr lang="en-CA" altLang="en-US" dirty="0"/>
              <a:t>Money, feedback, and social recognition have been used as effective forms of positive reinforcement.</a:t>
            </a:r>
          </a:p>
          <a:p>
            <a:r>
              <a:rPr lang="en-CA" altLang="en-US" dirty="0"/>
              <a:t>Money has stronger effects, however, the use of all three together has the strongest effect on task performance.</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Employee Recognition Programs</a:t>
            </a:r>
            <a:r>
              <a:rPr lang="en-CA" altLang="en-US" sz="2000" dirty="0"/>
              <a:t> </a:t>
            </a:r>
            <a:r>
              <a:rPr lang="en-CA" altLang="en-US" sz="2000" b="0" dirty="0"/>
              <a:t>(1 of 3)</a:t>
            </a:r>
            <a:endParaRPr lang="en-US" b="0" dirty="0"/>
          </a:p>
        </p:txBody>
      </p:sp>
      <p:sp>
        <p:nvSpPr>
          <p:cNvPr id="3" name="Content Placeholder 2"/>
          <p:cNvSpPr>
            <a:spLocks noGrp="1"/>
          </p:cNvSpPr>
          <p:nvPr>
            <p:ph idx="1"/>
          </p:nvPr>
        </p:nvSpPr>
        <p:spPr/>
        <p:txBody>
          <a:bodyPr/>
          <a:lstStyle/>
          <a:p>
            <a:r>
              <a:rPr lang="en-CA" altLang="en-US" dirty="0"/>
              <a:t>Formal organizational programs that publicly recognize and reward employees for specific behaviours.</a:t>
            </a:r>
          </a:p>
          <a:p>
            <a:r>
              <a:rPr lang="en-CA" altLang="en-US" dirty="0"/>
              <a:t>Many companies in Canada have some form of employee recognition program.</a:t>
            </a:r>
          </a:p>
          <a:p>
            <a:r>
              <a:rPr lang="en-US" dirty="0"/>
              <a:t>Many recognition programs are not effective. </a:t>
            </a:r>
          </a:p>
        </p:txBody>
      </p:sp>
    </p:spTree>
    <p:extLst>
      <p:ext uri="{BB962C8B-B14F-4D97-AF65-F5344CB8AC3E}">
        <p14:creationId xmlns:p14="http://schemas.microsoft.com/office/powerpoint/2010/main" val="190937862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Types of Recognition Programs</a:t>
            </a:r>
            <a:endParaRPr lang="en-US" dirty="0"/>
          </a:p>
        </p:txBody>
      </p:sp>
      <p:pic>
        <p:nvPicPr>
          <p:cNvPr id="4" name="Content Placeholder 3" descr="The data is as follows:&#10;• Outstanding individual achievement: 72&#10;• Team performance, group award: 62&#10;• Innovation: 54&#10;• Commitment to company values and behaviours: 54&#10;• Teamwork and internal collaboration, individual: 53&#10;• Quality and customer service: 50&#10;• Safety: 50&#10;• Cost reduction: 49&#10;• Challenging task completed: 46&#10;• Employee suggestions and involvement: 40&#10;• Volunteer and community service: 33&#10;• Attendance: 9&#10;• Other, leadership, organizational values, et cetera: 11&#10;"/>
          <p:cNvPicPr>
            <a:picLocks noGrp="1" noChangeAspect="1"/>
          </p:cNvPicPr>
          <p:nvPr>
            <p:ph idx="1"/>
          </p:nvPr>
        </p:nvPicPr>
        <p:blipFill rotWithShape="1">
          <a:blip r:embed="rId2">
            <a:extLst>
              <a:ext uri="{28A0092B-C50C-407E-A947-70E740481C1C}">
                <a14:useLocalDpi xmlns:a14="http://schemas.microsoft.com/office/drawing/2010/main" val="0"/>
              </a:ext>
            </a:extLst>
          </a:blip>
          <a:srcRect t="4547"/>
          <a:stretch/>
        </p:blipFill>
        <p:spPr>
          <a:xfrm>
            <a:off x="419100" y="2093250"/>
            <a:ext cx="8305800" cy="4098326"/>
          </a:xfrm>
        </p:spPr>
      </p:pic>
    </p:spTree>
    <p:extLst>
      <p:ext uri="{BB962C8B-B14F-4D97-AF65-F5344CB8AC3E}">
        <p14:creationId xmlns:p14="http://schemas.microsoft.com/office/powerpoint/2010/main" val="190937862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Employee Recognition Programs</a:t>
            </a:r>
            <a:r>
              <a:rPr lang="en-CA" altLang="en-US" sz="2000" dirty="0"/>
              <a:t> </a:t>
            </a:r>
            <a:r>
              <a:rPr lang="en-CA" altLang="en-US" sz="2000" b="0" dirty="0"/>
              <a:t>(2 of 3)</a:t>
            </a:r>
            <a:endParaRPr lang="en-US" dirty="0"/>
          </a:p>
        </p:txBody>
      </p:sp>
      <p:sp>
        <p:nvSpPr>
          <p:cNvPr id="3" name="Content Placeholder 2"/>
          <p:cNvSpPr>
            <a:spLocks noGrp="1"/>
          </p:cNvSpPr>
          <p:nvPr>
            <p:ph idx="1"/>
          </p:nvPr>
        </p:nvSpPr>
        <p:spPr/>
        <p:txBody>
          <a:bodyPr/>
          <a:lstStyle/>
          <a:p>
            <a:r>
              <a:rPr lang="en-CA" altLang="en-US" dirty="0"/>
              <a:t>To be effective, formal employee recognition programs must specify:</a:t>
            </a:r>
          </a:p>
          <a:p>
            <a:pPr lvl="1"/>
            <a:r>
              <a:rPr lang="en-CA" altLang="en-US" dirty="0"/>
              <a:t>How a person will be recognized</a:t>
            </a:r>
          </a:p>
          <a:p>
            <a:pPr lvl="1"/>
            <a:r>
              <a:rPr lang="en-CA" altLang="en-US" dirty="0"/>
              <a:t>The type of behaviour being encouraged</a:t>
            </a:r>
          </a:p>
          <a:p>
            <a:pPr lvl="1"/>
            <a:r>
              <a:rPr lang="en-CA" altLang="en-US" dirty="0"/>
              <a:t>The manner of the public acknowledgement</a:t>
            </a:r>
          </a:p>
          <a:p>
            <a:pPr lvl="1"/>
            <a:r>
              <a:rPr lang="en-CA" altLang="en-US" dirty="0"/>
              <a:t>A token or icon of the event for the recipient</a:t>
            </a:r>
          </a:p>
          <a:p>
            <a:r>
              <a:rPr lang="en-CA" altLang="en-US" dirty="0"/>
              <a:t>A key component of formal recognition programs is public acknowledgement.</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Peer Recognition Programs</a:t>
            </a:r>
            <a:endParaRPr lang="en-US" dirty="0"/>
          </a:p>
        </p:txBody>
      </p:sp>
      <p:sp>
        <p:nvSpPr>
          <p:cNvPr id="3" name="Content Placeholder 2"/>
          <p:cNvSpPr>
            <a:spLocks noGrp="1"/>
          </p:cNvSpPr>
          <p:nvPr>
            <p:ph idx="1"/>
          </p:nvPr>
        </p:nvSpPr>
        <p:spPr/>
        <p:txBody>
          <a:bodyPr/>
          <a:lstStyle/>
          <a:p>
            <a:r>
              <a:rPr lang="en-CA" altLang="en-US" dirty="0"/>
              <a:t>Formal programs in which employees publicly acknowledge, recognize, and reward their co-workers for exceptional work and performance. </a:t>
            </a:r>
          </a:p>
          <a:p>
            <a:r>
              <a:rPr lang="en-CA" altLang="en-US" dirty="0"/>
              <a:t>Many organizations have begun to use social recognition platforms for peer recognition.</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Employee Recognition Programs</a:t>
            </a:r>
            <a:r>
              <a:rPr lang="en-CA" altLang="en-US" sz="2000" dirty="0"/>
              <a:t> </a:t>
            </a:r>
            <a:r>
              <a:rPr lang="en-CA" altLang="en-US" sz="2000" b="0" dirty="0"/>
              <a:t>(3 of 3)</a:t>
            </a:r>
            <a:endParaRPr lang="en-US" dirty="0"/>
          </a:p>
        </p:txBody>
      </p:sp>
      <p:sp>
        <p:nvSpPr>
          <p:cNvPr id="3" name="Content Placeholder 2"/>
          <p:cNvSpPr>
            <a:spLocks noGrp="1"/>
          </p:cNvSpPr>
          <p:nvPr>
            <p:ph idx="1"/>
          </p:nvPr>
        </p:nvSpPr>
        <p:spPr/>
        <p:txBody>
          <a:bodyPr/>
          <a:lstStyle/>
          <a:p>
            <a:r>
              <a:rPr lang="en-CA" altLang="en-US" dirty="0"/>
              <a:t>Employee recognition programs have been found to result in individual and organizational outcomes:</a:t>
            </a:r>
          </a:p>
          <a:p>
            <a:pPr lvl="1"/>
            <a:r>
              <a:rPr lang="en-CA" altLang="en-US" dirty="0"/>
              <a:t>Job satisfaction </a:t>
            </a:r>
          </a:p>
          <a:p>
            <a:pPr lvl="1"/>
            <a:r>
              <a:rPr lang="en-CA" altLang="en-US" dirty="0"/>
              <a:t>Performance and productivity</a:t>
            </a:r>
          </a:p>
          <a:p>
            <a:pPr lvl="1"/>
            <a:r>
              <a:rPr lang="en-CA" altLang="en-US" dirty="0"/>
              <a:t>Lower absenteeism and turnover</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Training and Development Programs </a:t>
            </a:r>
            <a:br>
              <a:rPr lang="en-CA" altLang="en-US" dirty="0"/>
            </a:br>
            <a:r>
              <a:rPr lang="en-CA" altLang="en-US" sz="2000" b="0" dirty="0"/>
              <a:t>(1 of 2)</a:t>
            </a:r>
            <a:endParaRPr lang="en-US" b="0" dirty="0"/>
          </a:p>
        </p:txBody>
      </p:sp>
      <p:sp>
        <p:nvSpPr>
          <p:cNvPr id="3" name="Content Placeholder 2"/>
          <p:cNvSpPr>
            <a:spLocks noGrp="1"/>
          </p:cNvSpPr>
          <p:nvPr>
            <p:ph idx="1"/>
          </p:nvPr>
        </p:nvSpPr>
        <p:spPr/>
        <p:txBody>
          <a:bodyPr/>
          <a:lstStyle/>
          <a:p>
            <a:r>
              <a:rPr lang="en-CA" altLang="en-US" i="1" dirty="0"/>
              <a:t>Training</a:t>
            </a:r>
            <a:r>
              <a:rPr lang="en-CA" altLang="en-US" dirty="0"/>
              <a:t> refers to planned organizational activities that are designed to facilitate knowledge and skill acquisition to change behaviour and improve performance on one’s current job.</a:t>
            </a:r>
          </a:p>
          <a:p>
            <a:r>
              <a:rPr lang="en-CA" altLang="en-US" i="1" dirty="0"/>
              <a:t>Development </a:t>
            </a:r>
            <a:r>
              <a:rPr lang="en-CA" altLang="en-US" dirty="0"/>
              <a:t>focuses on future job responsibilities.</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Training and Development Programs </a:t>
            </a:r>
            <a:br>
              <a:rPr lang="en-CA" altLang="en-US" dirty="0"/>
            </a:br>
            <a:r>
              <a:rPr lang="en-CA" altLang="en-US" sz="2000" b="0" dirty="0"/>
              <a:t>(2 of 2)</a:t>
            </a:r>
            <a:endParaRPr lang="en-US" dirty="0"/>
          </a:p>
        </p:txBody>
      </p:sp>
      <p:sp>
        <p:nvSpPr>
          <p:cNvPr id="3" name="Content Placeholder 2"/>
          <p:cNvSpPr>
            <a:spLocks noGrp="1"/>
          </p:cNvSpPr>
          <p:nvPr>
            <p:ph idx="1"/>
          </p:nvPr>
        </p:nvSpPr>
        <p:spPr/>
        <p:txBody>
          <a:bodyPr/>
          <a:lstStyle/>
          <a:p>
            <a:r>
              <a:rPr lang="en-CA" altLang="en-US" dirty="0"/>
              <a:t>Effective training and development programs include many principles of learning such as:</a:t>
            </a:r>
          </a:p>
          <a:p>
            <a:pPr lvl="1"/>
            <a:r>
              <a:rPr lang="en-CA" altLang="en-US" dirty="0"/>
              <a:t>Positive reinforcement</a:t>
            </a:r>
          </a:p>
          <a:p>
            <a:pPr lvl="1"/>
            <a:r>
              <a:rPr lang="en-CA" altLang="en-US" dirty="0"/>
              <a:t>Feedback</a:t>
            </a:r>
          </a:p>
          <a:p>
            <a:pPr lvl="1"/>
            <a:r>
              <a:rPr lang="en-CA" altLang="en-US" dirty="0"/>
              <a:t>Observational learning</a:t>
            </a:r>
          </a:p>
          <a:p>
            <a:pPr lvl="1"/>
            <a:r>
              <a:rPr lang="en-CA" altLang="en-US" dirty="0"/>
              <a:t>Self-efficacy beliefs</a:t>
            </a:r>
          </a:p>
          <a:p>
            <a:pPr lvl="1"/>
            <a:r>
              <a:rPr lang="en-CA" altLang="en-US" dirty="0"/>
              <a:t>Self-regulation</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Behaviour Modelling Training (BMT) </a:t>
            </a:r>
            <a:br>
              <a:rPr lang="en-CA" altLang="en-US" dirty="0"/>
            </a:br>
            <a:r>
              <a:rPr lang="en-CA" altLang="en-US" sz="2000" b="0" dirty="0"/>
              <a:t>(1 of 2)</a:t>
            </a:r>
            <a:endParaRPr lang="en-US" b="0" dirty="0"/>
          </a:p>
        </p:txBody>
      </p:sp>
      <p:sp>
        <p:nvSpPr>
          <p:cNvPr id="3" name="Content Placeholder 2"/>
          <p:cNvSpPr>
            <a:spLocks noGrp="1"/>
          </p:cNvSpPr>
          <p:nvPr>
            <p:ph idx="1"/>
          </p:nvPr>
        </p:nvSpPr>
        <p:spPr/>
        <p:txBody>
          <a:bodyPr/>
          <a:lstStyle/>
          <a:p>
            <a:r>
              <a:rPr lang="en-CA" altLang="en-US" dirty="0"/>
              <a:t>One of the most widely used and effective methods of training which is based on the observational learning component of social cognitive theory.</a:t>
            </a:r>
          </a:p>
          <a:p>
            <a:r>
              <a:rPr lang="en-US" dirty="0"/>
              <a:t>Trainees observe a model performing a task followed by opportunities to practice the observed </a:t>
            </a:r>
            <a:r>
              <a:rPr lang="en-US" dirty="0" err="1"/>
              <a:t>behaviours</a:t>
            </a:r>
            <a:r>
              <a:rPr lang="en-US" dirty="0"/>
              <a:t>.</a:t>
            </a:r>
            <a:endParaRPr lang="en-CA" altLang="en-US" dirty="0"/>
          </a:p>
          <a:p>
            <a:r>
              <a:rPr lang="en-CA" altLang="en-US" dirty="0"/>
              <a:t>It involves five steps based on observational learning.</a:t>
            </a:r>
            <a:endParaRPr lang="en-US" dirty="0"/>
          </a:p>
        </p:txBody>
      </p:sp>
    </p:spTree>
    <p:extLst>
      <p:ext uri="{BB962C8B-B14F-4D97-AF65-F5344CB8AC3E}">
        <p14:creationId xmlns:p14="http://schemas.microsoft.com/office/powerpoint/2010/main" val="190937862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648200"/>
          </a:xfrm>
        </p:spPr>
        <p:txBody>
          <a:bodyPr/>
          <a:lstStyle/>
          <a:p>
            <a:pPr>
              <a:lnSpc>
                <a:spcPct val="90000"/>
              </a:lnSpc>
            </a:pPr>
            <a:r>
              <a:rPr lang="en-CA" altLang="en-US" dirty="0"/>
              <a:t>Describe to trainees a set of well-defined behaviours (skills) to be learned.</a:t>
            </a:r>
          </a:p>
          <a:p>
            <a:pPr>
              <a:lnSpc>
                <a:spcPct val="90000"/>
              </a:lnSpc>
            </a:pPr>
            <a:r>
              <a:rPr lang="en-CA" altLang="en-US" dirty="0"/>
              <a:t>Provide a model or models displaying the effective use of those behaviours.</a:t>
            </a:r>
          </a:p>
          <a:p>
            <a:pPr>
              <a:lnSpc>
                <a:spcPct val="90000"/>
              </a:lnSpc>
            </a:pPr>
            <a:r>
              <a:rPr lang="en-CA" altLang="en-US" dirty="0"/>
              <a:t>Provide opportunities for trainees to practice using those behaviours.</a:t>
            </a:r>
          </a:p>
          <a:p>
            <a:pPr>
              <a:lnSpc>
                <a:spcPct val="90000"/>
              </a:lnSpc>
            </a:pPr>
            <a:r>
              <a:rPr lang="en-CA" altLang="en-US" dirty="0"/>
              <a:t>Provide feedback and social reinforcement to trainees following practice.</a:t>
            </a:r>
          </a:p>
          <a:p>
            <a:pPr>
              <a:lnSpc>
                <a:spcPct val="90000"/>
              </a:lnSpc>
            </a:pPr>
            <a:r>
              <a:rPr lang="en-CA" altLang="en-US" dirty="0"/>
              <a:t>Take steps to maximize the transfer of those behaviours to the job.</a:t>
            </a:r>
            <a:endParaRPr lang="en-US" dirty="0"/>
          </a:p>
        </p:txBody>
      </p:sp>
      <p:sp>
        <p:nvSpPr>
          <p:cNvPr id="4" name="Title 3"/>
          <p:cNvSpPr>
            <a:spLocks noGrp="1"/>
          </p:cNvSpPr>
          <p:nvPr>
            <p:ph type="title"/>
          </p:nvPr>
        </p:nvSpPr>
        <p:spPr/>
        <p:txBody>
          <a:bodyPr/>
          <a:lstStyle/>
          <a:p>
            <a:r>
              <a:rPr lang="en-US" dirty="0"/>
              <a:t>Steps in Behaviour Modelling Training (BMT)</a:t>
            </a:r>
            <a:endParaRPr lang="en-AU" dirty="0"/>
          </a:p>
        </p:txBody>
      </p:sp>
    </p:spTree>
    <p:extLst>
      <p:ext uri="{BB962C8B-B14F-4D97-AF65-F5344CB8AC3E}">
        <p14:creationId xmlns:p14="http://schemas.microsoft.com/office/powerpoint/2010/main" val="190937862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CA" altLang="en-US" dirty="0"/>
              <a:t>BMT has been used to develop many different types of skills (e.g., interpersonal, sales).</a:t>
            </a:r>
          </a:p>
          <a:p>
            <a:r>
              <a:rPr lang="en-CA" altLang="en-US" dirty="0"/>
              <a:t>BMT has a positive effect on learning, skills, and job behaviour.</a:t>
            </a:r>
          </a:p>
          <a:p>
            <a:r>
              <a:rPr lang="en-CA" altLang="en-US" dirty="0"/>
              <a:t>The effects on behaviour are greatest when trainees are instructed to set goals and when rewards and sanctions are used in the trainees’ work environment.</a:t>
            </a:r>
            <a:endParaRPr lang="en-US" dirty="0"/>
          </a:p>
        </p:txBody>
      </p:sp>
      <p:sp>
        <p:nvSpPr>
          <p:cNvPr id="4" name="Title 3"/>
          <p:cNvSpPr>
            <a:spLocks noGrp="1"/>
          </p:cNvSpPr>
          <p:nvPr>
            <p:ph type="title"/>
          </p:nvPr>
        </p:nvSpPr>
        <p:spPr/>
        <p:txBody>
          <a:bodyPr/>
          <a:lstStyle/>
          <a:p>
            <a:r>
              <a:rPr lang="en-US" dirty="0"/>
              <a:t>Behaviour Modelling Training (BMT) </a:t>
            </a:r>
            <a:br>
              <a:rPr lang="en-US" dirty="0"/>
            </a:br>
            <a:r>
              <a:rPr lang="en-US" sz="2000" b="0" dirty="0"/>
              <a:t>(2 of 2)</a:t>
            </a:r>
            <a:endParaRPr lang="en-AU" sz="2000" b="0" dirty="0"/>
          </a:p>
        </p:txBody>
      </p:sp>
    </p:spTree>
    <p:extLst>
      <p:ext uri="{BB962C8B-B14F-4D97-AF65-F5344CB8AC3E}">
        <p14:creationId xmlns:p14="http://schemas.microsoft.com/office/powerpoint/2010/main" val="1909378627"/>
      </p:ext>
    </p:extLst>
  </p:cSld>
  <p:clrMapOvr>
    <a:masterClrMapping/>
  </p:clrMapOvr>
</p:sld>
</file>

<file path=ppt/theme/theme1.xml><?xml version="1.0" encoding="utf-8"?>
<a:theme xmlns:a="http://schemas.openxmlformats.org/drawingml/2006/main" name="508 Lecture">
  <a:themeElements>
    <a:clrScheme name="Custom 7">
      <a:dk1>
        <a:sysClr val="windowText" lastClr="000000"/>
      </a:dk1>
      <a:lt1>
        <a:sysClr val="window" lastClr="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2000" dirty="0" err="1" smtClean="0"/>
        </a:defPPr>
      </a:lstStyle>
    </a:txDef>
  </a:objectDefaults>
  <a:extraClrSchemeLst/>
</a:theme>
</file>

<file path=ppt/theme/theme2.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8610</TotalTime>
  <Words>3841</Words>
  <Application>Microsoft Office PowerPoint</Application>
  <PresentationFormat>On-screen Show (4:3)</PresentationFormat>
  <Paragraphs>381</Paragraphs>
  <Slides>102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102</vt:i4>
      </vt:variant>
    </vt:vector>
  </HeadingPairs>
  <TitlesOfParts>
    <vt:vector size="107" baseType="lpstr">
      <vt:lpstr>Arial</vt:lpstr>
      <vt:lpstr>Times New Roman</vt:lpstr>
      <vt:lpstr>Verdana</vt:lpstr>
      <vt:lpstr>Wingdings</vt:lpstr>
      <vt:lpstr>508 Lecture</vt:lpstr>
      <vt:lpstr>Organizational Behaviour: Understanding and Managing Life at Work</vt:lpstr>
      <vt:lpstr>Learning Objectives (1 of 3)</vt:lpstr>
      <vt:lpstr>Learning Objectives (2 of 3)</vt:lpstr>
      <vt:lpstr>Learning Objectives (3 of 3)</vt:lpstr>
      <vt:lpstr>What Is Personality?</vt:lpstr>
      <vt:lpstr>Personality and Organizational Behaviour</vt:lpstr>
      <vt:lpstr>The Dispositional Approach</vt:lpstr>
      <vt:lpstr>The Situational Approach</vt:lpstr>
      <vt:lpstr>The Interactionist Approach</vt:lpstr>
      <vt:lpstr>Personality and the Situation (1 of 2)</vt:lpstr>
      <vt:lpstr>Personality and the Situation (2 of 2)</vt:lpstr>
      <vt:lpstr>Trait Activation Theory</vt:lpstr>
      <vt:lpstr>Implications of the Interactionist Approach</vt:lpstr>
      <vt:lpstr>The Five-Factor Model of Personality  (1 of 2)</vt:lpstr>
      <vt:lpstr>The Five-Factor Model of Personality  (2 of 2)</vt:lpstr>
      <vt:lpstr>Extraversion and OB</vt:lpstr>
      <vt:lpstr>Emotional Stability/Neuroticism and OB</vt:lpstr>
      <vt:lpstr>Agreeableness and OB</vt:lpstr>
      <vt:lpstr>Conscientiousness and OB</vt:lpstr>
      <vt:lpstr>Openness to Experience and OB</vt:lpstr>
      <vt:lpstr>The Five-Factor Model of Personality: Research (1 of 2)</vt:lpstr>
      <vt:lpstr>The Five-Factor Model of Personality: Research (2 of 2)</vt:lpstr>
      <vt:lpstr>Locus of Control</vt:lpstr>
      <vt:lpstr>The Internal/External Locus of Control Continuum</vt:lpstr>
      <vt:lpstr>Locus of Control: Research</vt:lpstr>
      <vt:lpstr>Self-Monitoring (1 of 2)</vt:lpstr>
      <vt:lpstr>Self-Monitoring (2 of 2)</vt:lpstr>
      <vt:lpstr>Self-Monitoring: Research (1 of 2)</vt:lpstr>
      <vt:lpstr>Self-Monitoring: Research (2 of 2)</vt:lpstr>
      <vt:lpstr>Self-Esteem</vt:lpstr>
      <vt:lpstr>Self-Esteem and Behavioural Plasticity Theory</vt:lpstr>
      <vt:lpstr>Self-Esteem: Research</vt:lpstr>
      <vt:lpstr>Bolstering Self-Esteem</vt:lpstr>
      <vt:lpstr>Advances in Personality and Organizational Behaviour</vt:lpstr>
      <vt:lpstr>Positive and Negative Affectivity</vt:lpstr>
      <vt:lpstr>Positive and Negative Affectivity: Research (1 of 2)</vt:lpstr>
      <vt:lpstr>Positive and Negative Affectivity: Research (2 of 2)</vt:lpstr>
      <vt:lpstr>Proactive Personality</vt:lpstr>
      <vt:lpstr>Proactive Personality: Research</vt:lpstr>
      <vt:lpstr>General Self-Efficacy</vt:lpstr>
      <vt:lpstr>General Self-Efficacy: Research</vt:lpstr>
      <vt:lpstr>Core Self-Evaluations</vt:lpstr>
      <vt:lpstr>Four Traits of Core Self-Evaluations</vt:lpstr>
      <vt:lpstr>Core Self-Evaluations: Research (1 of 2)</vt:lpstr>
      <vt:lpstr>Core Self-Evaluations: Research (2 of 2)</vt:lpstr>
      <vt:lpstr>What Is Learning?</vt:lpstr>
      <vt:lpstr>What Do Employees Learn in Organizations? </vt:lpstr>
      <vt:lpstr>Practical Skills</vt:lpstr>
      <vt:lpstr>Intrapersonal Skills</vt:lpstr>
      <vt:lpstr>Interpersonal Skills</vt:lpstr>
      <vt:lpstr>Cultural Awareness</vt:lpstr>
      <vt:lpstr>How Do People Learn?</vt:lpstr>
      <vt:lpstr>Operant Learning Theory (1 of 2)</vt:lpstr>
      <vt:lpstr>Operant Learning Theory (2 of 2)</vt:lpstr>
      <vt:lpstr>Increasing the Probability of Behaviour (1 of 2)</vt:lpstr>
      <vt:lpstr>Increasing the Probability of Behaviour (2 of 2)</vt:lpstr>
      <vt:lpstr>Positive Reinforcement</vt:lpstr>
      <vt:lpstr>Negative Reinforcement</vt:lpstr>
      <vt:lpstr>Organizational Errors Involving Reinforcement</vt:lpstr>
      <vt:lpstr>Confusing Rewards with Reinforcers</vt:lpstr>
      <vt:lpstr>Neglecting Diversity in Preferences for Reinforcers</vt:lpstr>
      <vt:lpstr>Neglecting Important Sources of Reinforcement</vt:lpstr>
      <vt:lpstr>Performance Feedback (1 of 2)</vt:lpstr>
      <vt:lpstr>Performance Feedback (2 of 2)</vt:lpstr>
      <vt:lpstr>Social Recognition</vt:lpstr>
      <vt:lpstr>Reinforcement Strategies (1 of 3)</vt:lpstr>
      <vt:lpstr>Reinforcement Strategies (2 of 3)</vt:lpstr>
      <vt:lpstr>Reinforcement Strategies (3 of 3)</vt:lpstr>
      <vt:lpstr>Summary of Reinforcement Strategies and Their Effects</vt:lpstr>
      <vt:lpstr>Reducing the Probability of Behaviour</vt:lpstr>
      <vt:lpstr>Extinction</vt:lpstr>
      <vt:lpstr>Punishment</vt:lpstr>
      <vt:lpstr>Summary of Learning Effects</vt:lpstr>
      <vt:lpstr>Problems Using Punishment (1 of 2)</vt:lpstr>
      <vt:lpstr>Problems Using Punishment (2 of 2)</vt:lpstr>
      <vt:lpstr>Using Punishment Effectively (1 of 2)</vt:lpstr>
      <vt:lpstr>Using Punishment Effectively (2 of 2)</vt:lpstr>
      <vt:lpstr>Social Cognitive Theory (1 of 2)</vt:lpstr>
      <vt:lpstr>Social Cognitive Theory (2 of 2)</vt:lpstr>
      <vt:lpstr>Components of Social Cognitive Theory</vt:lpstr>
      <vt:lpstr>Observational Learning (1 of 2)</vt:lpstr>
      <vt:lpstr>Observational Learning (2 of 2)</vt:lpstr>
      <vt:lpstr>Self-Efficacy Beliefs (1 of 2)</vt:lpstr>
      <vt:lpstr>Determinants of Self-Efficacy Beliefs</vt:lpstr>
      <vt:lpstr>Self-Efficacy Beliefs (2 of 2)</vt:lpstr>
      <vt:lpstr>Self-Regulation (1 of 4)</vt:lpstr>
      <vt:lpstr>Self-Regulation (2 of 4)</vt:lpstr>
      <vt:lpstr>Self-Regulation (3 of 4)</vt:lpstr>
      <vt:lpstr>Self-Regulation (4 of 4)</vt:lpstr>
      <vt:lpstr>Organizational Learning Practices</vt:lpstr>
      <vt:lpstr>Organizational Behaviour Modification (O.B. Mod.) (1 of 2)</vt:lpstr>
      <vt:lpstr>Organizational Behaviour Modification (O.B. Mod.) (2 of 2)</vt:lpstr>
      <vt:lpstr>Employee Recognition Programs (1 of 3)</vt:lpstr>
      <vt:lpstr>Types of Recognition Programs</vt:lpstr>
      <vt:lpstr>Employee Recognition Programs (2 of 3)</vt:lpstr>
      <vt:lpstr>Peer Recognition Programs</vt:lpstr>
      <vt:lpstr>Employee Recognition Programs (3 of 3)</vt:lpstr>
      <vt:lpstr>Training and Development Programs  (1 of 2)</vt:lpstr>
      <vt:lpstr>Training and Development Programs  (2 of 2)</vt:lpstr>
      <vt:lpstr>Behaviour Modelling Training (BMT)  (1 of 2)</vt:lpstr>
      <vt:lpstr>Steps in Behaviour Modelling Training (BMT)</vt:lpstr>
      <vt:lpstr>Behaviour Modelling Training (BMT)  (2 of 2)</vt:lpstr>
    </vt:vector>
  </TitlesOfParts>
  <Company>Pearson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Organizational Behaviour: Understanding and Managing Life at Work, Tenth Edition</dc:title>
  <dc:subject>Organizational Behaviour</dc:subject>
  <dc:creator>Gary Johns and Alan M. Saks</dc:creator>
  <cp:keywords>Organizational, Behaviour</cp:keywords>
  <cp:lastModifiedBy>Patricia Bradshaw</cp:lastModifiedBy>
  <cp:revision>552</cp:revision>
  <dcterms:created xsi:type="dcterms:W3CDTF">2014-07-14T20:04:21Z</dcterms:created>
  <dcterms:modified xsi:type="dcterms:W3CDTF">2019-08-14T13:54:25Z</dcterms:modified>
  <cp:category>Organizational Behaviour</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UniqueId">
    <vt:lpwstr>682740</vt:lpwstr>
  </property>
  <property fmtid="{D5CDD505-2E9C-101B-9397-08002B2CF9AE}" pid="3" name="Offisync_UpdateToken">
    <vt:lpwstr>1</vt:lpwstr>
  </property>
  <property fmtid="{D5CDD505-2E9C-101B-9397-08002B2CF9AE}" pid="4" name="Jive_VersionGuid">
    <vt:lpwstr>7b502893-ac4a-4309-967d-6eb652f6b574</vt:lpwstr>
  </property>
  <property fmtid="{D5CDD505-2E9C-101B-9397-08002B2CF9AE}" pid="5" name="Offisync_ProviderInitializationData">
    <vt:lpwstr>https://neo.pearson.com</vt:lpwstr>
  </property>
  <property fmtid="{D5CDD505-2E9C-101B-9397-08002B2CF9AE}" pid="6" name="Offisync_ServerID">
    <vt:lpwstr>7e960520-0e88-4f05-9fa0-24079b61e486</vt:lpwstr>
  </property>
  <property fmtid="{D5CDD505-2E9C-101B-9397-08002B2CF9AE}" pid="7" name="Jive_LatestUserAccountName">
    <vt:lpwstr>sumit.gupta</vt:lpwstr>
  </property>
</Properties>
</file>